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6858000" cy="9144000"/>
  <p:embeddedFontLst>
    <p:embeddedFont>
      <p:font typeface="Quattrocento"/>
      <p:bold r:id="rId20"/>
    </p:embeddedFont>
    <p:embeddedFont>
      <p:font typeface="Playfair Display"/>
      <p:bold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3" roundtripDataSignature="AMtx7mifMs8K/4BlCrF+HUwg2PQe0H7I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Quattrocento-bold.fntdata"/><Relationship Id="rId11" Type="http://schemas.openxmlformats.org/officeDocument/2006/relationships/slide" Target="slides/slide6.xml"/><Relationship Id="rId22" Type="http://schemas.openxmlformats.org/officeDocument/2006/relationships/font" Target="fonts/PlayfairDisplay-boldItalic.fntdata"/><Relationship Id="rId10" Type="http://schemas.openxmlformats.org/officeDocument/2006/relationships/slide" Target="slides/slide5.xml"/><Relationship Id="rId21" Type="http://schemas.openxmlformats.org/officeDocument/2006/relationships/font" Target="fonts/PlayfairDisplay-bold.fntdata"/><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18" name="Google Shape;218;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19" name="Google Shape;219;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provided workflow illustrates a system where news data is aggregated and processed through multiple layers. The back-end fetches news articles from an external NewsAPI and sends the data to ChatGPT, which generates summaries. These summaries are stored in a DynamoDB database as JSON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front-end, a React application fetches this summarized data through an API powered by AWS Lambda functions, which interact with the database. This enables real-time display of processed news content on the user's interface. The entire flow is designed for efficient data fetching, processing, and display using serverless architecture.</a:t>
            </a:r>
            <a:endParaRPr/>
          </a:p>
        </p:txBody>
      </p:sp>
      <p:sp>
        <p:nvSpPr>
          <p:cNvPr id="221" name="Google Shape;221;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22" name="Google Shape;222;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4"/>
          <p:cNvSpPr/>
          <p:nvPr>
            <p:ph idx="2" type="pic"/>
          </p:nvPr>
        </p:nvSpPr>
        <p:spPr>
          <a:xfrm>
            <a:off x="1792288" y="612775"/>
            <a:ext cx="5486400" cy="4114800"/>
          </a:xfrm>
          <a:prstGeom prst="rect">
            <a:avLst/>
          </a:prstGeom>
          <a:noFill/>
          <a:ln>
            <a:noFill/>
          </a:ln>
        </p:spPr>
      </p:sp>
      <p:sp>
        <p:nvSpPr>
          <p:cNvPr id="68" name="Google Shape;68;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12.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1.jpg"/><Relationship Id="rId8"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89" name="Google Shape;89;p1"/>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cxnSp>
        <p:nvCxnSpPr>
          <p:cNvPr id="90" name="Google Shape;90;p1"/>
          <p:cNvCxnSpPr/>
          <p:nvPr/>
        </p:nvCxnSpPr>
        <p:spPr>
          <a:xfrm>
            <a:off x="1028722" y="2876906"/>
            <a:ext cx="16230600" cy="19050"/>
          </a:xfrm>
          <a:prstGeom prst="straightConnector1">
            <a:avLst/>
          </a:prstGeom>
          <a:noFill/>
          <a:ln cap="flat" cmpd="sng" w="38100">
            <a:solidFill>
              <a:srgbClr val="000000"/>
            </a:solidFill>
            <a:prstDash val="solid"/>
            <a:round/>
            <a:headEnd len="sm" w="sm" type="none"/>
            <a:tailEnd len="sm" w="sm" type="none"/>
          </a:ln>
        </p:spPr>
      </p:cxnSp>
      <p:pic>
        <p:nvPicPr>
          <p:cNvPr id="91" name="Google Shape;91;p1"/>
          <p:cNvPicPr preferRelativeResize="0"/>
          <p:nvPr/>
        </p:nvPicPr>
        <p:blipFill rotWithShape="1">
          <a:blip r:embed="rId4">
            <a:alphaModFix/>
          </a:blip>
          <a:srcRect b="0" l="0" r="0" t="0"/>
          <a:stretch/>
        </p:blipFill>
        <p:spPr>
          <a:xfrm>
            <a:off x="1287368" y="3510642"/>
            <a:ext cx="16230600" cy="6329934"/>
          </a:xfrm>
          <a:prstGeom prst="rect">
            <a:avLst/>
          </a:prstGeom>
          <a:noFill/>
          <a:ln>
            <a:noFill/>
          </a:ln>
        </p:spPr>
      </p:pic>
      <p:sp>
        <p:nvSpPr>
          <p:cNvPr id="92" name="Google Shape;92;p1"/>
          <p:cNvSpPr txBox="1"/>
          <p:nvPr/>
        </p:nvSpPr>
        <p:spPr>
          <a:xfrm>
            <a:off x="1028700" y="1060311"/>
            <a:ext cx="16230645" cy="150050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US" sz="8799" u="none" cap="none" strike="noStrike">
                <a:solidFill>
                  <a:srgbClr val="000000"/>
                </a:solidFill>
                <a:latin typeface="Playfair Display"/>
                <a:ea typeface="Playfair Display"/>
                <a:cs typeface="Playfair Display"/>
                <a:sym typeface="Playfair Display"/>
              </a:rPr>
              <a:t>NEWSVERSE</a:t>
            </a:r>
            <a:endParaRPr/>
          </a:p>
        </p:txBody>
      </p:sp>
      <p:sp>
        <p:nvSpPr>
          <p:cNvPr id="93" name="Google Shape;93;p1"/>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94" name="Google Shape;94;p1"/>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225" name="Google Shape;225;p10"/>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sp>
        <p:nvSpPr>
          <p:cNvPr id="226" name="Google Shape;226;p10"/>
          <p:cNvSpPr/>
          <p:nvPr/>
        </p:nvSpPr>
        <p:spPr>
          <a:xfrm>
            <a:off x="1028700" y="2665161"/>
            <a:ext cx="10242490" cy="6324737"/>
          </a:xfrm>
          <a:custGeom>
            <a:rect b="b" l="l" r="r" t="t"/>
            <a:pathLst>
              <a:path extrusionOk="0" h="6324737" w="10242490">
                <a:moveTo>
                  <a:pt x="0" y="0"/>
                </a:moveTo>
                <a:lnTo>
                  <a:pt x="10242490" y="0"/>
                </a:lnTo>
                <a:lnTo>
                  <a:pt x="10242490" y="6324738"/>
                </a:lnTo>
                <a:lnTo>
                  <a:pt x="0" y="6324738"/>
                </a:lnTo>
                <a:lnTo>
                  <a:pt x="0" y="0"/>
                </a:lnTo>
                <a:close/>
              </a:path>
            </a:pathLst>
          </a:custGeom>
          <a:blipFill rotWithShape="1">
            <a:blip r:embed="rId4">
              <a:alphaModFix/>
            </a:blip>
            <a:stretch>
              <a:fillRect b="0" l="0" r="0" t="0"/>
            </a:stretch>
          </a:blipFill>
          <a:ln>
            <a:noFill/>
          </a:ln>
        </p:spPr>
      </p:sp>
      <p:sp>
        <p:nvSpPr>
          <p:cNvPr id="227" name="Google Shape;227;p10"/>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228" name="Google Shape;228;p10"/>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229" name="Google Shape;229;p10"/>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04</a:t>
            </a:r>
            <a:endParaRPr/>
          </a:p>
        </p:txBody>
      </p:sp>
      <p:sp>
        <p:nvSpPr>
          <p:cNvPr id="230" name="Google Shape;230;p10"/>
          <p:cNvSpPr txBox="1"/>
          <p:nvPr/>
        </p:nvSpPr>
        <p:spPr>
          <a:xfrm>
            <a:off x="1028700" y="1117461"/>
            <a:ext cx="8115300" cy="95313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5600" u="none" cap="none" strike="noStrike">
                <a:solidFill>
                  <a:srgbClr val="000000"/>
                </a:solidFill>
                <a:latin typeface="Playfair Display"/>
                <a:ea typeface="Playfair Display"/>
                <a:cs typeface="Playfair Display"/>
                <a:sym typeface="Playfair Display"/>
              </a:rPr>
              <a:t>Methodology</a:t>
            </a:r>
            <a:endParaRPr/>
          </a:p>
        </p:txBody>
      </p:sp>
      <p:sp>
        <p:nvSpPr>
          <p:cNvPr id="231" name="Google Shape;231;p10"/>
          <p:cNvSpPr txBox="1"/>
          <p:nvPr/>
        </p:nvSpPr>
        <p:spPr>
          <a:xfrm>
            <a:off x="11997892" y="1858082"/>
            <a:ext cx="5818604" cy="6611154"/>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000000"/>
                </a:solidFill>
                <a:latin typeface="Quattrocento"/>
                <a:ea typeface="Quattrocento"/>
                <a:cs typeface="Quattrocento"/>
                <a:sym typeface="Quattrocento"/>
              </a:rPr>
              <a:t>Workflow Explained: </a:t>
            </a:r>
            <a:endParaRPr/>
          </a:p>
          <a:p>
            <a:pPr indent="0" lvl="0" marL="0" marR="0" rtl="0" algn="just">
              <a:lnSpc>
                <a:spcPct val="140022"/>
              </a:lnSpc>
              <a:spcBef>
                <a:spcPts val="0"/>
              </a:spcBef>
              <a:spcAft>
                <a:spcPts val="0"/>
              </a:spcAft>
              <a:buNone/>
            </a:pPr>
            <a:r>
              <a:rPr b="0" i="0" lang="en-US" sz="2686" u="none" cap="none" strike="noStrike">
                <a:solidFill>
                  <a:srgbClr val="000000"/>
                </a:solidFill>
                <a:latin typeface="Quattrocento"/>
                <a:ea typeface="Quattrocento"/>
                <a:cs typeface="Quattrocento"/>
                <a:sym typeface="Quattrocento"/>
              </a:rPr>
              <a:t>The backend will  call the News API to collect all the News Headlines and sources. ChatGPT is going to summarize all headlines and related articles; it will then provide a summary which will be stored in the database. This will allow our front end to display the data on the application. The API call will be used for communication between then Frontend and database. This allows for a reliable pipeline to properly and effectively upload the updated data.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237" name="Google Shape;237;p11"/>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sp>
        <p:nvSpPr>
          <p:cNvPr id="238" name="Google Shape;238;p11"/>
          <p:cNvSpPr/>
          <p:nvPr/>
        </p:nvSpPr>
        <p:spPr>
          <a:xfrm>
            <a:off x="4295134" y="2541204"/>
            <a:ext cx="11666839" cy="7408443"/>
          </a:xfrm>
          <a:custGeom>
            <a:rect b="b" l="l" r="r" t="t"/>
            <a:pathLst>
              <a:path extrusionOk="0" h="7408443" w="11666839">
                <a:moveTo>
                  <a:pt x="0" y="0"/>
                </a:moveTo>
                <a:lnTo>
                  <a:pt x="11666839" y="0"/>
                </a:lnTo>
                <a:lnTo>
                  <a:pt x="11666839" y="7408443"/>
                </a:lnTo>
                <a:lnTo>
                  <a:pt x="0" y="7408443"/>
                </a:lnTo>
                <a:lnTo>
                  <a:pt x="0" y="0"/>
                </a:lnTo>
                <a:close/>
              </a:path>
            </a:pathLst>
          </a:custGeom>
          <a:blipFill rotWithShape="1">
            <a:blip r:embed="rId4">
              <a:alphaModFix/>
            </a:blip>
            <a:stretch>
              <a:fillRect b="0" l="0" r="0" t="0"/>
            </a:stretch>
          </a:blipFill>
          <a:ln>
            <a:noFill/>
          </a:ln>
        </p:spPr>
      </p:sp>
      <p:sp>
        <p:nvSpPr>
          <p:cNvPr id="239" name="Google Shape;239;p11"/>
          <p:cNvSpPr/>
          <p:nvPr/>
        </p:nvSpPr>
        <p:spPr>
          <a:xfrm>
            <a:off x="1158336" y="4236267"/>
            <a:ext cx="2292251" cy="2205003"/>
          </a:xfrm>
          <a:custGeom>
            <a:rect b="b" l="l" r="r" t="t"/>
            <a:pathLst>
              <a:path extrusionOk="0" h="2205003" w="2292251">
                <a:moveTo>
                  <a:pt x="0" y="0"/>
                </a:moveTo>
                <a:lnTo>
                  <a:pt x="2292252" y="0"/>
                </a:lnTo>
                <a:lnTo>
                  <a:pt x="2292252" y="2205003"/>
                </a:lnTo>
                <a:lnTo>
                  <a:pt x="0" y="2205003"/>
                </a:lnTo>
                <a:lnTo>
                  <a:pt x="0" y="0"/>
                </a:lnTo>
                <a:close/>
              </a:path>
            </a:pathLst>
          </a:custGeom>
          <a:blipFill rotWithShape="1">
            <a:blip r:embed="rId5">
              <a:alphaModFix/>
            </a:blip>
            <a:stretch>
              <a:fillRect b="0" l="0" r="0" t="0"/>
            </a:stretch>
          </a:blipFill>
          <a:ln>
            <a:noFill/>
          </a:ln>
        </p:spPr>
      </p:sp>
      <p:sp>
        <p:nvSpPr>
          <p:cNvPr id="240" name="Google Shape;240;p11"/>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241" name="Google Shape;241;p11"/>
          <p:cNvSpPr txBox="1"/>
          <p:nvPr/>
        </p:nvSpPr>
        <p:spPr>
          <a:xfrm>
            <a:off x="7510805" y="653415"/>
            <a:ext cx="3266434" cy="3752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Snapshot Demo</a:t>
            </a:r>
            <a:endParaRPr/>
          </a:p>
        </p:txBody>
      </p:sp>
      <p:sp>
        <p:nvSpPr>
          <p:cNvPr id="242" name="Google Shape;242;p11"/>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243" name="Google Shape;243;p11"/>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04</a:t>
            </a:r>
            <a:endParaRPr/>
          </a:p>
        </p:txBody>
      </p:sp>
      <p:sp>
        <p:nvSpPr>
          <p:cNvPr id="244" name="Google Shape;244;p11"/>
          <p:cNvSpPr txBox="1"/>
          <p:nvPr/>
        </p:nvSpPr>
        <p:spPr>
          <a:xfrm>
            <a:off x="2661917" y="1051494"/>
            <a:ext cx="13141017" cy="1489710"/>
          </a:xfrm>
          <a:prstGeom prst="rect">
            <a:avLst/>
          </a:prstGeom>
          <a:noFill/>
          <a:ln>
            <a:noFill/>
          </a:ln>
        </p:spPr>
        <p:txBody>
          <a:bodyPr anchorCtr="0" anchor="t" bIns="0" lIns="0" spcFirstLastPara="1" rIns="0" wrap="square" tIns="0">
            <a:sp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 API Business Headline:</a:t>
            </a:r>
            <a:endParaRPr/>
          </a:p>
          <a:p>
            <a:pPr indent="0" lvl="0" marL="0" marR="0" rtl="0" algn="l">
              <a:lnSpc>
                <a:spcPct val="140000"/>
              </a:lnSpc>
              <a:spcBef>
                <a:spcPts val="0"/>
              </a:spcBef>
              <a:spcAft>
                <a:spcPts val="0"/>
              </a:spcAft>
              <a:buNone/>
            </a:pPr>
            <a:r>
              <a:rPr b="0" i="0" lang="en-US" sz="2100" u="none" cap="none" strike="noStrike">
                <a:solidFill>
                  <a:srgbClr val="000000"/>
                </a:solidFill>
                <a:latin typeface="Quattrocento"/>
                <a:ea typeface="Quattrocento"/>
                <a:cs typeface="Quattrocento"/>
                <a:sym typeface="Quattrocento"/>
              </a:rPr>
              <a:t>The new Ford Expedition adds Android Automotive and half of the Lincoln’s panoramic screen</a:t>
            </a:r>
            <a:endParaRPr/>
          </a:p>
          <a:p>
            <a:pPr indent="0" lvl="0" marL="0" marR="0" rtl="0" algn="l">
              <a:lnSpc>
                <a:spcPct val="140000"/>
              </a:lnSpc>
              <a:spcBef>
                <a:spcPts val="0"/>
              </a:spcBef>
              <a:spcAft>
                <a:spcPts val="0"/>
              </a:spcAft>
              <a:buNone/>
            </a:pPr>
            <a:r>
              <a:t/>
            </a:r>
            <a:endParaRPr b="0" i="0" sz="2100" u="none" cap="none" strike="noStrike">
              <a:solidFill>
                <a:srgbClr val="000000"/>
              </a:solidFill>
              <a:latin typeface="Quattrocento"/>
              <a:ea typeface="Quattrocento"/>
              <a:cs typeface="Quattrocento"/>
              <a:sym typeface="Quattrocen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250" name="Google Shape;250;p12"/>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sp>
        <p:nvSpPr>
          <p:cNvPr id="251" name="Google Shape;251;p12"/>
          <p:cNvSpPr/>
          <p:nvPr/>
        </p:nvSpPr>
        <p:spPr>
          <a:xfrm>
            <a:off x="9922596" y="1208302"/>
            <a:ext cx="6112494" cy="4092354"/>
          </a:xfrm>
          <a:custGeom>
            <a:rect b="b" l="l" r="r" t="t"/>
            <a:pathLst>
              <a:path extrusionOk="0" h="4092354" w="6112494">
                <a:moveTo>
                  <a:pt x="0" y="0"/>
                </a:moveTo>
                <a:lnTo>
                  <a:pt x="6112494" y="0"/>
                </a:lnTo>
                <a:lnTo>
                  <a:pt x="6112494" y="4092354"/>
                </a:lnTo>
                <a:lnTo>
                  <a:pt x="0" y="4092354"/>
                </a:lnTo>
                <a:lnTo>
                  <a:pt x="0" y="0"/>
                </a:lnTo>
                <a:close/>
              </a:path>
            </a:pathLst>
          </a:custGeom>
          <a:blipFill rotWithShape="1">
            <a:blip r:embed="rId4">
              <a:alphaModFix/>
            </a:blip>
            <a:stretch>
              <a:fillRect b="-3582" l="0" r="0" t="-3583"/>
            </a:stretch>
          </a:blipFill>
          <a:ln>
            <a:noFill/>
          </a:ln>
        </p:spPr>
      </p:sp>
      <p:sp>
        <p:nvSpPr>
          <p:cNvPr id="252" name="Google Shape;252;p12"/>
          <p:cNvSpPr/>
          <p:nvPr/>
        </p:nvSpPr>
        <p:spPr>
          <a:xfrm>
            <a:off x="10036267" y="5462581"/>
            <a:ext cx="6115019" cy="4458868"/>
          </a:xfrm>
          <a:custGeom>
            <a:rect b="b" l="l" r="r" t="t"/>
            <a:pathLst>
              <a:path extrusionOk="0" h="4458868" w="6115019">
                <a:moveTo>
                  <a:pt x="0" y="0"/>
                </a:moveTo>
                <a:lnTo>
                  <a:pt x="6115019" y="0"/>
                </a:lnTo>
                <a:lnTo>
                  <a:pt x="6115019" y="4458868"/>
                </a:lnTo>
                <a:lnTo>
                  <a:pt x="0" y="4458868"/>
                </a:lnTo>
                <a:lnTo>
                  <a:pt x="0" y="0"/>
                </a:lnTo>
                <a:close/>
              </a:path>
            </a:pathLst>
          </a:custGeom>
          <a:blipFill rotWithShape="1">
            <a:blip r:embed="rId5">
              <a:alphaModFix/>
            </a:blip>
            <a:stretch>
              <a:fillRect b="0" l="0" r="0" t="0"/>
            </a:stretch>
          </a:blipFill>
          <a:ln>
            <a:noFill/>
          </a:ln>
        </p:spPr>
      </p:sp>
      <p:sp>
        <p:nvSpPr>
          <p:cNvPr id="253" name="Google Shape;253;p12"/>
          <p:cNvSpPr/>
          <p:nvPr/>
        </p:nvSpPr>
        <p:spPr>
          <a:xfrm>
            <a:off x="850174" y="2299195"/>
            <a:ext cx="5853643" cy="7804857"/>
          </a:xfrm>
          <a:custGeom>
            <a:rect b="b" l="l" r="r" t="t"/>
            <a:pathLst>
              <a:path extrusionOk="0" h="7804857" w="5853643">
                <a:moveTo>
                  <a:pt x="0" y="0"/>
                </a:moveTo>
                <a:lnTo>
                  <a:pt x="5853643" y="0"/>
                </a:lnTo>
                <a:lnTo>
                  <a:pt x="5853643" y="7804857"/>
                </a:lnTo>
                <a:lnTo>
                  <a:pt x="0" y="7804857"/>
                </a:lnTo>
                <a:lnTo>
                  <a:pt x="0" y="0"/>
                </a:lnTo>
                <a:close/>
              </a:path>
            </a:pathLst>
          </a:custGeom>
          <a:blipFill rotWithShape="1">
            <a:blip r:embed="rId6">
              <a:alphaModFix/>
            </a:blip>
            <a:stretch>
              <a:fillRect b="0" l="0" r="0" t="0"/>
            </a:stretch>
          </a:blipFill>
          <a:ln>
            <a:noFill/>
          </a:ln>
        </p:spPr>
      </p:sp>
      <p:sp>
        <p:nvSpPr>
          <p:cNvPr id="254" name="Google Shape;254;p12"/>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255" name="Google Shape;255;p12"/>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256" name="Google Shape;256;p12"/>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04</a:t>
            </a:r>
            <a:endParaRPr/>
          </a:p>
        </p:txBody>
      </p:sp>
      <p:sp>
        <p:nvSpPr>
          <p:cNvPr id="257" name="Google Shape;257;p12"/>
          <p:cNvSpPr txBox="1"/>
          <p:nvPr/>
        </p:nvSpPr>
        <p:spPr>
          <a:xfrm>
            <a:off x="1028700" y="1117461"/>
            <a:ext cx="8115300" cy="95313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5600" u="none" cap="none" strike="noStrike">
                <a:solidFill>
                  <a:srgbClr val="000000"/>
                </a:solidFill>
                <a:latin typeface="Playfair Display"/>
                <a:ea typeface="Playfair Display"/>
                <a:cs typeface="Playfair Display"/>
                <a:sym typeface="Playfair Display"/>
              </a:rPr>
              <a:t>Snapshot of Progress!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263" name="Google Shape;263;p13"/>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sp>
        <p:nvSpPr>
          <p:cNvPr id="264" name="Google Shape;264;p13"/>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265" name="Google Shape;265;p13"/>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266" name="Google Shape;266;p13"/>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06</a:t>
            </a:r>
            <a:endParaRPr/>
          </a:p>
        </p:txBody>
      </p:sp>
      <p:sp>
        <p:nvSpPr>
          <p:cNvPr id="267" name="Google Shape;267;p13"/>
          <p:cNvSpPr txBox="1"/>
          <p:nvPr/>
        </p:nvSpPr>
        <p:spPr>
          <a:xfrm>
            <a:off x="514350" y="923925"/>
            <a:ext cx="17259300" cy="194373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600" u="none" cap="none" strike="noStrike">
                <a:solidFill>
                  <a:srgbClr val="000000"/>
                </a:solidFill>
                <a:latin typeface="Playfair Display"/>
                <a:ea typeface="Playfair Display"/>
                <a:cs typeface="Playfair Display"/>
                <a:sym typeface="Playfair Display"/>
              </a:rPr>
              <a:t>Upcoming Project Milestones </a:t>
            </a:r>
            <a:endParaRPr/>
          </a:p>
          <a:p>
            <a:pPr indent="0" lvl="0" marL="0" marR="0" rtl="0" algn="ctr">
              <a:lnSpc>
                <a:spcPct val="140000"/>
              </a:lnSpc>
              <a:spcBef>
                <a:spcPts val="0"/>
              </a:spcBef>
              <a:spcAft>
                <a:spcPts val="0"/>
              </a:spcAft>
              <a:buNone/>
            </a:pPr>
            <a:r>
              <a:t/>
            </a:r>
            <a:endParaRPr b="1" i="0" sz="5600" u="none" cap="none" strike="noStrike">
              <a:solidFill>
                <a:srgbClr val="000000"/>
              </a:solidFill>
              <a:latin typeface="Playfair Display"/>
              <a:ea typeface="Playfair Display"/>
              <a:cs typeface="Playfair Display"/>
              <a:sym typeface="Playfair Display"/>
            </a:endParaRPr>
          </a:p>
        </p:txBody>
      </p:sp>
      <p:sp>
        <p:nvSpPr>
          <p:cNvPr id="268" name="Google Shape;268;p13"/>
          <p:cNvSpPr txBox="1"/>
          <p:nvPr/>
        </p:nvSpPr>
        <p:spPr>
          <a:xfrm>
            <a:off x="747105" y="2591435"/>
            <a:ext cx="16793791" cy="6296661"/>
          </a:xfrm>
          <a:prstGeom prst="rect">
            <a:avLst/>
          </a:prstGeom>
          <a:noFill/>
          <a:ln>
            <a:noFill/>
          </a:ln>
        </p:spPr>
        <p:txBody>
          <a:bodyPr anchorCtr="0" anchor="t" bIns="0" lIns="0" spcFirstLastPara="1" rIns="0" wrap="square" tIns="0">
            <a:spAutoFit/>
          </a:bodyPr>
          <a:lstStyle/>
          <a:p>
            <a:pPr indent="-269873" lvl="1" marL="539748" marR="0" rtl="0" algn="l">
              <a:lnSpc>
                <a:spcPct val="250060"/>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1: </a:t>
            </a:r>
            <a:r>
              <a:rPr b="1" i="0" lang="en-US" sz="2499" u="sng" cap="none" strike="noStrike">
                <a:solidFill>
                  <a:srgbClr val="000000"/>
                </a:solidFill>
                <a:latin typeface="Quattrocento"/>
                <a:ea typeface="Quattrocento"/>
                <a:cs typeface="Quattrocento"/>
                <a:sym typeface="Quattrocento"/>
              </a:rPr>
              <a:t>Create a code base on VS Code</a:t>
            </a:r>
            <a:endParaRPr/>
          </a:p>
          <a:p>
            <a:pPr indent="-269873" lvl="1" marL="539748" marR="0" rtl="0" algn="l">
              <a:lnSpc>
                <a:spcPct val="250060"/>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2: </a:t>
            </a:r>
            <a:r>
              <a:rPr b="1" i="0" lang="en-US" sz="2499" u="sng" cap="none" strike="noStrike">
                <a:solidFill>
                  <a:srgbClr val="000000"/>
                </a:solidFill>
                <a:latin typeface="Quattrocento"/>
                <a:ea typeface="Quattrocento"/>
                <a:cs typeface="Quattrocento"/>
                <a:sym typeface="Quattrocento"/>
              </a:rPr>
              <a:t>Make a basic frontend structure</a:t>
            </a:r>
            <a:endParaRPr/>
          </a:p>
          <a:p>
            <a:pPr indent="-269873" lvl="1" marL="539748" marR="0" rtl="0" algn="l">
              <a:lnSpc>
                <a:spcPct val="250060"/>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3:</a:t>
            </a:r>
            <a:r>
              <a:rPr b="0" i="0" lang="en-US" sz="2499" u="none" cap="none" strike="noStrike">
                <a:solidFill>
                  <a:srgbClr val="000000"/>
                </a:solidFill>
                <a:latin typeface="Quattrocento"/>
                <a:ea typeface="Quattrocento"/>
                <a:cs typeface="Quattrocento"/>
                <a:sym typeface="Quattrocento"/>
              </a:rPr>
              <a:t> </a:t>
            </a:r>
            <a:r>
              <a:rPr b="1" i="0" lang="en-US" sz="2499" u="sng" cap="none" strike="noStrike">
                <a:solidFill>
                  <a:srgbClr val="000000"/>
                </a:solidFill>
                <a:latin typeface="Quattrocento"/>
                <a:ea typeface="Quattrocento"/>
                <a:cs typeface="Quattrocento"/>
                <a:sym typeface="Quattrocento"/>
              </a:rPr>
              <a:t>Finalize the backend pipeline</a:t>
            </a:r>
            <a:endParaRPr/>
          </a:p>
          <a:p>
            <a:pPr indent="-269873" lvl="1" marL="539748" marR="0" rtl="0" algn="l">
              <a:lnSpc>
                <a:spcPct val="250060"/>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4: </a:t>
            </a:r>
            <a:r>
              <a:rPr b="1" i="0" lang="en-US" sz="2499" u="sng" cap="none" strike="noStrike">
                <a:solidFill>
                  <a:srgbClr val="000000"/>
                </a:solidFill>
                <a:latin typeface="Quattrocento"/>
                <a:ea typeface="Quattrocento"/>
                <a:cs typeface="Quattrocento"/>
                <a:sym typeface="Quattrocento"/>
              </a:rPr>
              <a:t>Test the frontend - backend communication</a:t>
            </a:r>
            <a:endParaRPr/>
          </a:p>
          <a:p>
            <a:pPr indent="-269873" lvl="1" marL="539748" marR="0" rtl="0" algn="l">
              <a:lnSpc>
                <a:spcPct val="250060"/>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5: </a:t>
            </a:r>
            <a:r>
              <a:rPr b="1" i="0" lang="en-US" sz="2499" u="sng" cap="none" strike="noStrike">
                <a:solidFill>
                  <a:srgbClr val="000000"/>
                </a:solidFill>
                <a:latin typeface="Quattrocento"/>
                <a:ea typeface="Quattrocento"/>
                <a:cs typeface="Quattrocento"/>
                <a:sym typeface="Quattrocento"/>
              </a:rPr>
              <a:t>Search and Filter Functionality</a:t>
            </a:r>
            <a:endParaRPr/>
          </a:p>
          <a:p>
            <a:pPr indent="-269873" lvl="1" marL="539748" marR="0" rtl="0" algn="l">
              <a:lnSpc>
                <a:spcPct val="250060"/>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6: </a:t>
            </a:r>
            <a:r>
              <a:rPr b="1" i="0" lang="en-US" sz="2499" u="sng" cap="none" strike="noStrike">
                <a:solidFill>
                  <a:srgbClr val="000000"/>
                </a:solidFill>
                <a:latin typeface="Quattrocento"/>
                <a:ea typeface="Quattrocento"/>
                <a:cs typeface="Quattrocento"/>
                <a:sym typeface="Quattrocento"/>
              </a:rPr>
              <a:t>Final UI/UX Design and Front-End Development </a:t>
            </a:r>
            <a:endParaRPr/>
          </a:p>
          <a:p>
            <a:pPr indent="-269873" lvl="1" marL="539748" marR="0" rtl="0" algn="l">
              <a:lnSpc>
                <a:spcPct val="250060"/>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7: </a:t>
            </a:r>
            <a:r>
              <a:rPr b="1" i="0" lang="en-US" sz="2499" u="sng" cap="none" strike="noStrike">
                <a:solidFill>
                  <a:srgbClr val="000000"/>
                </a:solidFill>
                <a:latin typeface="Quattrocento"/>
                <a:ea typeface="Quattrocento"/>
                <a:cs typeface="Quattrocento"/>
                <a:sym typeface="Quattrocento"/>
              </a:rPr>
              <a:t>Testing, Deployment, and MVP Release</a:t>
            </a:r>
            <a:endParaRPr/>
          </a:p>
          <a:p>
            <a:pPr indent="0" lvl="0" marL="0" marR="0" rtl="0" algn="l">
              <a:lnSpc>
                <a:spcPct val="280072"/>
              </a:lnSpc>
              <a:spcBef>
                <a:spcPts val="0"/>
              </a:spcBef>
              <a:spcAft>
                <a:spcPts val="0"/>
              </a:spcAft>
              <a:buNone/>
            </a:pPr>
            <a:r>
              <a:t/>
            </a:r>
            <a:endParaRPr b="1" i="0" sz="2499" u="sng" cap="none" strike="noStrike">
              <a:solidFill>
                <a:srgbClr val="000000"/>
              </a:solidFill>
              <a:latin typeface="Quattrocento"/>
              <a:ea typeface="Quattrocento"/>
              <a:cs typeface="Quattrocento"/>
              <a:sym typeface="Quattrocen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274" name="Google Shape;274;p14"/>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pic>
        <p:nvPicPr>
          <p:cNvPr id="275" name="Google Shape;275;p14"/>
          <p:cNvPicPr preferRelativeResize="0"/>
          <p:nvPr/>
        </p:nvPicPr>
        <p:blipFill rotWithShape="1">
          <a:blip r:embed="rId4">
            <a:alphaModFix/>
          </a:blip>
          <a:srcRect b="0" l="0" r="0" t="0"/>
          <a:stretch/>
        </p:blipFill>
        <p:spPr>
          <a:xfrm>
            <a:off x="6037776" y="3671643"/>
            <a:ext cx="6212494" cy="6057181"/>
          </a:xfrm>
          <a:prstGeom prst="rect">
            <a:avLst/>
          </a:prstGeom>
          <a:noFill/>
          <a:ln>
            <a:noFill/>
          </a:ln>
        </p:spPr>
      </p:pic>
      <p:sp>
        <p:nvSpPr>
          <p:cNvPr id="276" name="Google Shape;276;p14"/>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277" name="Google Shape;277;p14"/>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278" name="Google Shape;278;p14"/>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08</a:t>
            </a:r>
            <a:endParaRPr/>
          </a:p>
        </p:txBody>
      </p:sp>
      <p:sp>
        <p:nvSpPr>
          <p:cNvPr id="279" name="Google Shape;279;p14"/>
          <p:cNvSpPr txBox="1"/>
          <p:nvPr/>
        </p:nvSpPr>
        <p:spPr>
          <a:xfrm>
            <a:off x="7357923" y="1830742"/>
            <a:ext cx="8115300" cy="9531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600" u="none" cap="none" strike="noStrike">
                <a:solidFill>
                  <a:srgbClr val="000000"/>
                </a:solidFill>
                <a:latin typeface="Playfair Display"/>
                <a:ea typeface="Playfair Display"/>
                <a:cs typeface="Playfair Display"/>
                <a:sym typeface="Playfair Display"/>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100" name="Google Shape;100;p2"/>
          <p:cNvCxnSpPr/>
          <p:nvPr/>
        </p:nvCxnSpPr>
        <p:spPr>
          <a:xfrm>
            <a:off x="1028700" y="1009650"/>
            <a:ext cx="16230600" cy="19050"/>
          </a:xfrm>
          <a:prstGeom prst="straightConnector1">
            <a:avLst/>
          </a:prstGeom>
          <a:noFill/>
          <a:ln cap="flat" cmpd="sng" w="38100">
            <a:solidFill>
              <a:srgbClr val="F2F3FA"/>
            </a:solidFill>
            <a:prstDash val="solid"/>
            <a:round/>
            <a:headEnd len="sm" w="sm" type="none"/>
            <a:tailEnd len="sm" w="sm" type="none"/>
          </a:ln>
        </p:spPr>
      </p:cxnSp>
      <p:cxnSp>
        <p:nvCxnSpPr>
          <p:cNvPr id="101" name="Google Shape;101;p2"/>
          <p:cNvCxnSpPr/>
          <p:nvPr/>
        </p:nvCxnSpPr>
        <p:spPr>
          <a:xfrm>
            <a:off x="1028722" y="2876906"/>
            <a:ext cx="16230600" cy="19050"/>
          </a:xfrm>
          <a:prstGeom prst="straightConnector1">
            <a:avLst/>
          </a:prstGeom>
          <a:noFill/>
          <a:ln cap="flat" cmpd="sng" w="38100">
            <a:solidFill>
              <a:srgbClr val="F2F3FA"/>
            </a:solidFill>
            <a:prstDash val="solid"/>
            <a:round/>
            <a:headEnd len="sm" w="sm" type="none"/>
            <a:tailEnd len="sm" w="sm" type="none"/>
          </a:ln>
        </p:spPr>
      </p:cxnSp>
      <p:cxnSp>
        <p:nvCxnSpPr>
          <p:cNvPr id="102" name="Google Shape;102;p2"/>
          <p:cNvCxnSpPr/>
          <p:nvPr/>
        </p:nvCxnSpPr>
        <p:spPr>
          <a:xfrm>
            <a:off x="1028700" y="7451577"/>
            <a:ext cx="16428878" cy="0"/>
          </a:xfrm>
          <a:prstGeom prst="straightConnector1">
            <a:avLst/>
          </a:prstGeom>
          <a:noFill/>
          <a:ln cap="flat" cmpd="sng" w="28575">
            <a:solidFill>
              <a:srgbClr val="15121A"/>
            </a:solidFill>
            <a:prstDash val="solid"/>
            <a:round/>
            <a:headEnd len="sm" w="sm" type="none"/>
            <a:tailEnd len="sm" w="sm" type="none"/>
          </a:ln>
        </p:spPr>
      </p:cxnSp>
      <p:sp>
        <p:nvSpPr>
          <p:cNvPr id="103" name="Google Shape;103;p2"/>
          <p:cNvSpPr/>
          <p:nvPr/>
        </p:nvSpPr>
        <p:spPr>
          <a:xfrm>
            <a:off x="1028678" y="3893675"/>
            <a:ext cx="2863399" cy="286338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4370484" y="3893675"/>
            <a:ext cx="2863399" cy="286338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7712289" y="3893675"/>
            <a:ext cx="2863399" cy="286338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1054095" y="3893675"/>
            <a:ext cx="2863399" cy="286338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4395901" y="3893675"/>
            <a:ext cx="2863399" cy="286338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txBox="1"/>
          <p:nvPr/>
        </p:nvSpPr>
        <p:spPr>
          <a:xfrm>
            <a:off x="1028700" y="1060311"/>
            <a:ext cx="16230645" cy="150050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US" sz="8799" u="none" cap="none" strike="noStrike">
                <a:solidFill>
                  <a:srgbClr val="15121A"/>
                </a:solidFill>
                <a:latin typeface="Playfair Display"/>
                <a:ea typeface="Playfair Display"/>
                <a:cs typeface="Playfair Display"/>
                <a:sym typeface="Playfair Display"/>
              </a:rPr>
              <a:t>ROLES</a:t>
            </a:r>
            <a:endParaRPr/>
          </a:p>
        </p:txBody>
      </p:sp>
      <p:sp>
        <p:nvSpPr>
          <p:cNvPr id="109" name="Google Shape;109;p2"/>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15121A"/>
                </a:solidFill>
                <a:latin typeface="Quattrocento"/>
                <a:ea typeface="Quattrocento"/>
                <a:cs typeface="Quattrocento"/>
                <a:sym typeface="Quattrocento"/>
              </a:rPr>
              <a:t>NewsVerse</a:t>
            </a:r>
            <a:endParaRPr/>
          </a:p>
        </p:txBody>
      </p:sp>
      <p:sp>
        <p:nvSpPr>
          <p:cNvPr id="110" name="Google Shape;110;p2"/>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15121A"/>
                </a:solidFill>
                <a:latin typeface="Quattrocento"/>
                <a:ea typeface="Quattrocento"/>
                <a:cs typeface="Quattrocento"/>
                <a:sym typeface="Quattrocento"/>
              </a:rPr>
              <a:t>Tuesday, October 8,2024</a:t>
            </a:r>
            <a:endParaRPr/>
          </a:p>
        </p:txBody>
      </p:sp>
      <p:grpSp>
        <p:nvGrpSpPr>
          <p:cNvPr id="111" name="Google Shape;111;p2"/>
          <p:cNvGrpSpPr/>
          <p:nvPr/>
        </p:nvGrpSpPr>
        <p:grpSpPr>
          <a:xfrm>
            <a:off x="1028678" y="7623027"/>
            <a:ext cx="2863399" cy="2865461"/>
            <a:chOff x="0" y="-38100"/>
            <a:chExt cx="3817865" cy="3820615"/>
          </a:xfrm>
        </p:grpSpPr>
        <p:sp>
          <p:nvSpPr>
            <p:cNvPr id="112" name="Google Shape;112;p2"/>
            <p:cNvSpPr txBox="1"/>
            <p:nvPr/>
          </p:nvSpPr>
          <p:spPr>
            <a:xfrm>
              <a:off x="0" y="-38100"/>
              <a:ext cx="3817865" cy="312674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600" u="none" cap="none" strike="noStrike">
                  <a:solidFill>
                    <a:srgbClr val="15121A"/>
                  </a:solidFill>
                  <a:latin typeface="Quattrocento"/>
                  <a:ea typeface="Quattrocento"/>
                  <a:cs typeface="Quattrocento"/>
                  <a:sym typeface="Quattrocento"/>
                </a:rPr>
                <a:t>Damanjit Singh</a:t>
              </a:r>
              <a:endParaRPr/>
            </a:p>
            <a:p>
              <a:pPr indent="0" lvl="0" marL="0" marR="0" rtl="0" algn="ctr">
                <a:lnSpc>
                  <a:spcPct val="130000"/>
                </a:lnSpc>
                <a:spcBef>
                  <a:spcPts val="0"/>
                </a:spcBef>
                <a:spcAft>
                  <a:spcPts val="0"/>
                </a:spcAft>
                <a:buNone/>
              </a:pPr>
              <a:r>
                <a:t/>
              </a:r>
              <a:endParaRPr b="1" i="0" sz="3600" u="none" cap="none" strike="noStrike">
                <a:solidFill>
                  <a:srgbClr val="15121A"/>
                </a:solidFill>
                <a:latin typeface="Quattrocento"/>
                <a:ea typeface="Quattrocento"/>
                <a:cs typeface="Quattrocento"/>
                <a:sym typeface="Quattrocento"/>
              </a:endParaRPr>
            </a:p>
            <a:p>
              <a:pPr indent="0" lvl="0" marL="0" marR="0" rtl="0" algn="ctr">
                <a:lnSpc>
                  <a:spcPct val="130000"/>
                </a:lnSpc>
                <a:spcBef>
                  <a:spcPts val="0"/>
                </a:spcBef>
                <a:spcAft>
                  <a:spcPts val="0"/>
                </a:spcAft>
                <a:buNone/>
              </a:pPr>
              <a:r>
                <a:t/>
              </a:r>
              <a:endParaRPr b="1" i="0" sz="3600" u="none" cap="none" strike="noStrike">
                <a:solidFill>
                  <a:srgbClr val="15121A"/>
                </a:solidFill>
                <a:latin typeface="Quattrocento"/>
                <a:ea typeface="Quattrocento"/>
                <a:cs typeface="Quattrocento"/>
                <a:sym typeface="Quattrocento"/>
              </a:endParaRPr>
            </a:p>
          </p:txBody>
        </p:sp>
        <p:sp>
          <p:nvSpPr>
            <p:cNvPr id="113" name="Google Shape;113;p2"/>
            <p:cNvSpPr txBox="1"/>
            <p:nvPr/>
          </p:nvSpPr>
          <p:spPr>
            <a:xfrm>
              <a:off x="0" y="3226467"/>
              <a:ext cx="3817865" cy="556048"/>
            </a:xfrm>
            <a:prstGeom prst="rect">
              <a:avLst/>
            </a:prstGeom>
            <a:noFill/>
            <a:ln>
              <a:noFill/>
            </a:ln>
          </p:spPr>
          <p:txBody>
            <a:bodyPr anchorCtr="0" anchor="t" bIns="0" lIns="0" spcFirstLastPara="1" rIns="0" wrap="square" tIns="0">
              <a:spAutoFit/>
            </a:bodyPr>
            <a:lstStyle/>
            <a:p>
              <a:pPr indent="0" lvl="0" marL="0" marR="0" rtl="0" algn="ctr">
                <a:lnSpc>
                  <a:spcPct val="18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4" name="Google Shape;114;p2"/>
          <p:cNvSpPr txBox="1"/>
          <p:nvPr/>
        </p:nvSpPr>
        <p:spPr>
          <a:xfrm>
            <a:off x="4370484" y="7601290"/>
            <a:ext cx="2863399" cy="176403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600" u="none" cap="none" strike="noStrike">
                <a:solidFill>
                  <a:srgbClr val="15121A"/>
                </a:solidFill>
                <a:latin typeface="Quattrocento"/>
                <a:ea typeface="Quattrocento"/>
                <a:cs typeface="Quattrocento"/>
                <a:sym typeface="Quattrocento"/>
              </a:rPr>
              <a:t>Abby Gualda</a:t>
            </a:r>
            <a:endParaRPr/>
          </a:p>
          <a:p>
            <a:pPr indent="0" lvl="0" marL="0" marR="0" rtl="0" algn="ctr">
              <a:lnSpc>
                <a:spcPct val="130000"/>
              </a:lnSpc>
              <a:spcBef>
                <a:spcPts val="0"/>
              </a:spcBef>
              <a:spcAft>
                <a:spcPts val="0"/>
              </a:spcAft>
              <a:buNone/>
            </a:pPr>
            <a:r>
              <a:t/>
            </a:r>
            <a:endParaRPr b="1" i="0" sz="3600" u="none" cap="none" strike="noStrike">
              <a:solidFill>
                <a:srgbClr val="15121A"/>
              </a:solidFill>
              <a:latin typeface="Quattrocento"/>
              <a:ea typeface="Quattrocento"/>
              <a:cs typeface="Quattrocento"/>
              <a:sym typeface="Quattrocento"/>
            </a:endParaRPr>
          </a:p>
          <a:p>
            <a:pPr indent="0" lvl="0" marL="0" marR="0" rtl="0" algn="ctr">
              <a:lnSpc>
                <a:spcPct val="130000"/>
              </a:lnSpc>
              <a:spcBef>
                <a:spcPts val="0"/>
              </a:spcBef>
              <a:spcAft>
                <a:spcPts val="0"/>
              </a:spcAft>
              <a:buNone/>
            </a:pPr>
            <a:r>
              <a:t/>
            </a:r>
            <a:endParaRPr b="1" i="0" sz="3600" u="none" cap="none" strike="noStrike">
              <a:solidFill>
                <a:srgbClr val="15121A"/>
              </a:solidFill>
              <a:latin typeface="Quattrocento"/>
              <a:ea typeface="Quattrocento"/>
              <a:cs typeface="Quattrocento"/>
              <a:sym typeface="Quattrocento"/>
            </a:endParaRPr>
          </a:p>
        </p:txBody>
      </p:sp>
      <p:sp>
        <p:nvSpPr>
          <p:cNvPr id="115" name="Google Shape;115;p2"/>
          <p:cNvSpPr txBox="1"/>
          <p:nvPr/>
        </p:nvSpPr>
        <p:spPr>
          <a:xfrm>
            <a:off x="11054095" y="7594940"/>
            <a:ext cx="2863399" cy="176403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600" u="none" cap="none" strike="noStrike">
                <a:solidFill>
                  <a:srgbClr val="15121A"/>
                </a:solidFill>
                <a:latin typeface="Quattrocento"/>
                <a:ea typeface="Quattrocento"/>
                <a:cs typeface="Quattrocento"/>
                <a:sym typeface="Quattrocento"/>
              </a:rPr>
              <a:t>Dewei Wang</a:t>
            </a:r>
            <a:endParaRPr/>
          </a:p>
          <a:p>
            <a:pPr indent="0" lvl="0" marL="0" marR="0" rtl="0" algn="ctr">
              <a:lnSpc>
                <a:spcPct val="130000"/>
              </a:lnSpc>
              <a:spcBef>
                <a:spcPts val="0"/>
              </a:spcBef>
              <a:spcAft>
                <a:spcPts val="0"/>
              </a:spcAft>
              <a:buNone/>
            </a:pPr>
            <a:r>
              <a:t/>
            </a:r>
            <a:endParaRPr b="1" i="0" sz="3600" u="none" cap="none" strike="noStrike">
              <a:solidFill>
                <a:srgbClr val="15121A"/>
              </a:solidFill>
              <a:latin typeface="Quattrocento"/>
              <a:ea typeface="Quattrocento"/>
              <a:cs typeface="Quattrocento"/>
              <a:sym typeface="Quattrocento"/>
            </a:endParaRPr>
          </a:p>
          <a:p>
            <a:pPr indent="0" lvl="0" marL="0" marR="0" rtl="0" algn="ctr">
              <a:lnSpc>
                <a:spcPct val="130000"/>
              </a:lnSpc>
              <a:spcBef>
                <a:spcPts val="0"/>
              </a:spcBef>
              <a:spcAft>
                <a:spcPts val="0"/>
              </a:spcAft>
              <a:buNone/>
            </a:pPr>
            <a:r>
              <a:t/>
            </a:r>
            <a:endParaRPr b="1" i="0" sz="3600" u="none" cap="none" strike="noStrike">
              <a:solidFill>
                <a:srgbClr val="15121A"/>
              </a:solidFill>
              <a:latin typeface="Quattrocento"/>
              <a:ea typeface="Quattrocento"/>
              <a:cs typeface="Quattrocento"/>
              <a:sym typeface="Quattrocento"/>
            </a:endParaRPr>
          </a:p>
        </p:txBody>
      </p:sp>
      <p:sp>
        <p:nvSpPr>
          <p:cNvPr id="116" name="Google Shape;116;p2"/>
          <p:cNvSpPr txBox="1"/>
          <p:nvPr/>
        </p:nvSpPr>
        <p:spPr>
          <a:xfrm>
            <a:off x="7712289" y="7601290"/>
            <a:ext cx="2863399" cy="235458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600" u="none" cap="none" strike="noStrike">
                <a:solidFill>
                  <a:srgbClr val="15121A"/>
                </a:solidFill>
                <a:latin typeface="Quattrocento"/>
                <a:ea typeface="Quattrocento"/>
                <a:cs typeface="Quattrocento"/>
                <a:sym typeface="Quattrocento"/>
              </a:rPr>
              <a:t>Stephen Yang</a:t>
            </a:r>
            <a:endParaRPr/>
          </a:p>
          <a:p>
            <a:pPr indent="0" lvl="0" marL="0" marR="0" rtl="0" algn="ctr">
              <a:lnSpc>
                <a:spcPct val="130000"/>
              </a:lnSpc>
              <a:spcBef>
                <a:spcPts val="0"/>
              </a:spcBef>
              <a:spcAft>
                <a:spcPts val="0"/>
              </a:spcAft>
              <a:buNone/>
            </a:pPr>
            <a:r>
              <a:t/>
            </a:r>
            <a:endParaRPr b="1" i="0" sz="3600" u="none" cap="none" strike="noStrike">
              <a:solidFill>
                <a:srgbClr val="15121A"/>
              </a:solidFill>
              <a:latin typeface="Quattrocento"/>
              <a:ea typeface="Quattrocento"/>
              <a:cs typeface="Quattrocento"/>
              <a:sym typeface="Quattrocento"/>
            </a:endParaRPr>
          </a:p>
          <a:p>
            <a:pPr indent="0" lvl="0" marL="0" marR="0" rtl="0" algn="ctr">
              <a:lnSpc>
                <a:spcPct val="130000"/>
              </a:lnSpc>
              <a:spcBef>
                <a:spcPts val="0"/>
              </a:spcBef>
              <a:spcAft>
                <a:spcPts val="0"/>
              </a:spcAft>
              <a:buNone/>
            </a:pPr>
            <a:r>
              <a:t/>
            </a:r>
            <a:endParaRPr b="1" i="0" sz="3600" u="none" cap="none" strike="noStrike">
              <a:solidFill>
                <a:srgbClr val="15121A"/>
              </a:solidFill>
              <a:latin typeface="Quattrocento"/>
              <a:ea typeface="Quattrocento"/>
              <a:cs typeface="Quattrocento"/>
              <a:sym typeface="Quattrocento"/>
            </a:endParaRPr>
          </a:p>
        </p:txBody>
      </p:sp>
      <p:sp>
        <p:nvSpPr>
          <p:cNvPr id="117" name="Google Shape;117;p2"/>
          <p:cNvSpPr txBox="1"/>
          <p:nvPr/>
        </p:nvSpPr>
        <p:spPr>
          <a:xfrm>
            <a:off x="2661917" y="9632020"/>
            <a:ext cx="12964211" cy="42418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600" u="none" cap="none" strike="noStrike">
                <a:solidFill>
                  <a:srgbClr val="15121A"/>
                </a:solidFill>
                <a:latin typeface="Quattrocento"/>
                <a:ea typeface="Quattrocento"/>
                <a:cs typeface="Quattrocento"/>
                <a:sym typeface="Quattrocento"/>
              </a:rPr>
              <a:t>NewsVerse Team</a:t>
            </a:r>
            <a:endParaRPr/>
          </a:p>
        </p:txBody>
      </p:sp>
      <p:sp>
        <p:nvSpPr>
          <p:cNvPr id="118" name="Google Shape;118;p2"/>
          <p:cNvSpPr txBox="1"/>
          <p:nvPr/>
        </p:nvSpPr>
        <p:spPr>
          <a:xfrm>
            <a:off x="14395901" y="7594940"/>
            <a:ext cx="2863444" cy="235458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600" u="none" cap="none" strike="noStrike">
                <a:solidFill>
                  <a:srgbClr val="15121A"/>
                </a:solidFill>
                <a:latin typeface="Quattrocento"/>
                <a:ea typeface="Quattrocento"/>
                <a:cs typeface="Quattrocento"/>
                <a:sym typeface="Quattrocento"/>
              </a:rPr>
              <a:t>Yuhang Wang</a:t>
            </a:r>
            <a:endParaRPr/>
          </a:p>
          <a:p>
            <a:pPr indent="0" lvl="0" marL="0" marR="0" rtl="0" algn="ctr">
              <a:lnSpc>
                <a:spcPct val="130000"/>
              </a:lnSpc>
              <a:spcBef>
                <a:spcPts val="0"/>
              </a:spcBef>
              <a:spcAft>
                <a:spcPts val="0"/>
              </a:spcAft>
              <a:buNone/>
            </a:pPr>
            <a:r>
              <a:t/>
            </a:r>
            <a:endParaRPr b="1" i="0" sz="3600" u="none" cap="none" strike="noStrike">
              <a:solidFill>
                <a:srgbClr val="15121A"/>
              </a:solidFill>
              <a:latin typeface="Quattrocento"/>
              <a:ea typeface="Quattrocento"/>
              <a:cs typeface="Quattrocento"/>
              <a:sym typeface="Quattrocento"/>
            </a:endParaRPr>
          </a:p>
          <a:p>
            <a:pPr indent="0" lvl="0" marL="0" marR="0" rtl="0" algn="ctr">
              <a:lnSpc>
                <a:spcPct val="130000"/>
              </a:lnSpc>
              <a:spcBef>
                <a:spcPts val="0"/>
              </a:spcBef>
              <a:spcAft>
                <a:spcPts val="0"/>
              </a:spcAft>
              <a:buNone/>
            </a:pPr>
            <a:r>
              <a:t/>
            </a:r>
            <a:endParaRPr b="1" i="0" sz="3600" u="none" cap="none" strike="noStrike">
              <a:solidFill>
                <a:srgbClr val="15121A"/>
              </a:solidFill>
              <a:latin typeface="Quattrocento"/>
              <a:ea typeface="Quattrocento"/>
              <a:cs typeface="Quattrocento"/>
              <a:sym typeface="Quattrocen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124" name="Google Shape;124;p3"/>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sp>
        <p:nvSpPr>
          <p:cNvPr id="125" name="Google Shape;125;p3"/>
          <p:cNvSpPr/>
          <p:nvPr/>
        </p:nvSpPr>
        <p:spPr>
          <a:xfrm>
            <a:off x="8070145" y="2107743"/>
            <a:ext cx="2147711" cy="6490335"/>
          </a:xfrm>
          <a:custGeom>
            <a:rect b="b" l="l" r="r" t="t"/>
            <a:pathLst>
              <a:path extrusionOk="0" h="6490335" w="2147711">
                <a:moveTo>
                  <a:pt x="0" y="0"/>
                </a:moveTo>
                <a:lnTo>
                  <a:pt x="2147710" y="0"/>
                </a:lnTo>
                <a:lnTo>
                  <a:pt x="2147710" y="6490335"/>
                </a:lnTo>
                <a:lnTo>
                  <a:pt x="0" y="6490335"/>
                </a:lnTo>
                <a:lnTo>
                  <a:pt x="0" y="0"/>
                </a:lnTo>
                <a:close/>
              </a:path>
            </a:pathLst>
          </a:custGeom>
          <a:blipFill rotWithShape="1">
            <a:blip r:embed="rId4">
              <a:alphaModFix/>
            </a:blip>
            <a:stretch>
              <a:fillRect b="0" l="0" r="0" t="0"/>
            </a:stretch>
          </a:blipFill>
          <a:ln>
            <a:noFill/>
          </a:ln>
        </p:spPr>
      </p:sp>
      <p:sp>
        <p:nvSpPr>
          <p:cNvPr id="126" name="Google Shape;126;p3"/>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127" name="Google Shape;127;p3"/>
          <p:cNvSpPr txBox="1"/>
          <p:nvPr/>
        </p:nvSpPr>
        <p:spPr>
          <a:xfrm>
            <a:off x="1028700" y="2372774"/>
            <a:ext cx="5058456" cy="3752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Important Features</a:t>
            </a:r>
            <a:endParaRPr/>
          </a:p>
        </p:txBody>
      </p:sp>
      <p:sp>
        <p:nvSpPr>
          <p:cNvPr id="128" name="Google Shape;128;p3"/>
          <p:cNvSpPr txBox="1"/>
          <p:nvPr/>
        </p:nvSpPr>
        <p:spPr>
          <a:xfrm>
            <a:off x="1028700" y="2909986"/>
            <a:ext cx="5627999" cy="5043170"/>
          </a:xfrm>
          <a:prstGeom prst="rect">
            <a:avLst/>
          </a:prstGeom>
          <a:noFill/>
          <a:ln>
            <a:noFill/>
          </a:ln>
        </p:spPr>
        <p:txBody>
          <a:bodyPr anchorCtr="0" anchor="t" bIns="0" lIns="0" spcFirstLastPara="1" rIns="0" wrap="square" tIns="0">
            <a:spAutoFit/>
          </a:bodyPr>
          <a:lstStyle/>
          <a:p>
            <a:pPr indent="-345439" lvl="1" marL="690881" marR="0" rtl="0" algn="l">
              <a:lnSpc>
                <a:spcPct val="140000"/>
              </a:lnSpc>
              <a:spcBef>
                <a:spcPts val="0"/>
              </a:spcBef>
              <a:spcAft>
                <a:spcPts val="0"/>
              </a:spcAft>
              <a:buClr>
                <a:srgbClr val="000000"/>
              </a:buClr>
              <a:buSzPts val="3200"/>
              <a:buFont typeface="Arial"/>
              <a:buChar char="•"/>
            </a:pPr>
            <a:r>
              <a:rPr b="1" i="0" lang="en-US" sz="3200" u="none" cap="none" strike="noStrike">
                <a:solidFill>
                  <a:srgbClr val="000000"/>
                </a:solidFill>
                <a:latin typeface="Quattrocento"/>
                <a:ea typeface="Quattrocento"/>
                <a:cs typeface="Quattrocento"/>
                <a:sym typeface="Quattrocento"/>
              </a:rPr>
              <a:t>News Aggregation</a:t>
            </a:r>
            <a:endParaRPr/>
          </a:p>
          <a:p>
            <a:pPr indent="-345439" lvl="1" marL="690881" marR="0" rtl="0" algn="l">
              <a:lnSpc>
                <a:spcPct val="140000"/>
              </a:lnSpc>
              <a:spcBef>
                <a:spcPts val="0"/>
              </a:spcBef>
              <a:spcAft>
                <a:spcPts val="0"/>
              </a:spcAft>
              <a:buClr>
                <a:srgbClr val="000000"/>
              </a:buClr>
              <a:buSzPts val="3200"/>
              <a:buFont typeface="Arial"/>
              <a:buChar char="•"/>
            </a:pPr>
            <a:r>
              <a:rPr b="1" i="0" lang="en-US" sz="3200" u="none" cap="none" strike="noStrike">
                <a:solidFill>
                  <a:srgbClr val="000000"/>
                </a:solidFill>
                <a:latin typeface="Quattrocento"/>
                <a:ea typeface="Quattrocento"/>
                <a:cs typeface="Quattrocento"/>
                <a:sym typeface="Quattrocento"/>
              </a:rPr>
              <a:t>Real-Time Updates</a:t>
            </a:r>
            <a:endParaRPr/>
          </a:p>
          <a:p>
            <a:pPr indent="-345439" lvl="1" marL="690881" marR="0" rtl="0" algn="l">
              <a:lnSpc>
                <a:spcPct val="140000"/>
              </a:lnSpc>
              <a:spcBef>
                <a:spcPts val="0"/>
              </a:spcBef>
              <a:spcAft>
                <a:spcPts val="0"/>
              </a:spcAft>
              <a:buClr>
                <a:srgbClr val="000000"/>
              </a:buClr>
              <a:buSzPts val="3200"/>
              <a:buFont typeface="Arial"/>
              <a:buChar char="•"/>
            </a:pPr>
            <a:r>
              <a:rPr b="1" i="0" lang="en-US" sz="3200" u="none" cap="none" strike="noStrike">
                <a:solidFill>
                  <a:srgbClr val="000000"/>
                </a:solidFill>
                <a:latin typeface="Quattrocento"/>
                <a:ea typeface="Quattrocento"/>
                <a:cs typeface="Quattrocento"/>
                <a:sym typeface="Quattrocento"/>
              </a:rPr>
              <a:t>Search and Filter Functionality</a:t>
            </a:r>
            <a:endParaRPr/>
          </a:p>
          <a:p>
            <a:pPr indent="-345439" lvl="1" marL="690881" marR="0" rtl="0" algn="l">
              <a:lnSpc>
                <a:spcPct val="140000"/>
              </a:lnSpc>
              <a:spcBef>
                <a:spcPts val="0"/>
              </a:spcBef>
              <a:spcAft>
                <a:spcPts val="0"/>
              </a:spcAft>
              <a:buClr>
                <a:srgbClr val="000000"/>
              </a:buClr>
              <a:buSzPts val="3200"/>
              <a:buFont typeface="Arial"/>
              <a:buChar char="•"/>
            </a:pPr>
            <a:r>
              <a:rPr b="1" i="0" lang="en-US" sz="3200" u="none" cap="none" strike="noStrike">
                <a:solidFill>
                  <a:srgbClr val="000000"/>
                </a:solidFill>
                <a:latin typeface="Quattrocento"/>
                <a:ea typeface="Quattrocento"/>
                <a:cs typeface="Quattrocento"/>
                <a:sym typeface="Quattrocento"/>
              </a:rPr>
              <a:t>Multi-Source Comparison</a:t>
            </a:r>
            <a:endParaRPr/>
          </a:p>
          <a:p>
            <a:pPr indent="-345439" lvl="1" marL="690881" marR="0" rtl="0" algn="l">
              <a:lnSpc>
                <a:spcPct val="140000"/>
              </a:lnSpc>
              <a:spcBef>
                <a:spcPts val="0"/>
              </a:spcBef>
              <a:spcAft>
                <a:spcPts val="0"/>
              </a:spcAft>
              <a:buClr>
                <a:srgbClr val="000000"/>
              </a:buClr>
              <a:buSzPts val="3200"/>
              <a:buFont typeface="Arial"/>
              <a:buChar char="•"/>
            </a:pPr>
            <a:r>
              <a:rPr b="1" i="0" lang="en-US" sz="3200" u="none" cap="none" strike="noStrike">
                <a:solidFill>
                  <a:srgbClr val="000000"/>
                </a:solidFill>
                <a:latin typeface="Quattrocento"/>
                <a:ea typeface="Quattrocento"/>
                <a:cs typeface="Quattrocento"/>
                <a:sym typeface="Quattrocento"/>
              </a:rPr>
              <a:t>Third-Party Integrations</a:t>
            </a:r>
            <a:endParaRPr/>
          </a:p>
          <a:p>
            <a:pPr indent="-345439" lvl="1" marL="690881" marR="0" rtl="0" algn="l">
              <a:lnSpc>
                <a:spcPct val="140000"/>
              </a:lnSpc>
              <a:spcBef>
                <a:spcPts val="0"/>
              </a:spcBef>
              <a:spcAft>
                <a:spcPts val="0"/>
              </a:spcAft>
              <a:buClr>
                <a:srgbClr val="000000"/>
              </a:buClr>
              <a:buSzPts val="3200"/>
              <a:buFont typeface="Arial"/>
              <a:buChar char="•"/>
            </a:pPr>
            <a:r>
              <a:rPr b="1" i="0" lang="en-US" sz="3200" u="none" cap="none" strike="noStrike">
                <a:solidFill>
                  <a:srgbClr val="000000"/>
                </a:solidFill>
                <a:latin typeface="Quattrocento"/>
                <a:ea typeface="Quattrocento"/>
                <a:cs typeface="Quattrocento"/>
                <a:sym typeface="Quattrocento"/>
              </a:rPr>
              <a:t>(Optional) Personalized News Feed</a:t>
            </a:r>
            <a:endParaRPr/>
          </a:p>
          <a:p>
            <a:pPr indent="0" lvl="0" marL="0" marR="0" rtl="0" algn="just">
              <a:lnSpc>
                <a:spcPct val="140000"/>
              </a:lnSpc>
              <a:spcBef>
                <a:spcPts val="0"/>
              </a:spcBef>
              <a:spcAft>
                <a:spcPts val="0"/>
              </a:spcAft>
              <a:buNone/>
            </a:pPr>
            <a:r>
              <a:t/>
            </a:r>
            <a:endParaRPr b="1" i="0" sz="3200" u="none" cap="none" strike="noStrike">
              <a:solidFill>
                <a:srgbClr val="000000"/>
              </a:solidFill>
              <a:latin typeface="Quattrocento"/>
              <a:ea typeface="Quattrocento"/>
              <a:cs typeface="Quattrocento"/>
              <a:sym typeface="Quattrocento"/>
            </a:endParaRPr>
          </a:p>
        </p:txBody>
      </p:sp>
      <p:sp>
        <p:nvSpPr>
          <p:cNvPr id="129" name="Google Shape;129;p3"/>
          <p:cNvSpPr txBox="1"/>
          <p:nvPr/>
        </p:nvSpPr>
        <p:spPr>
          <a:xfrm>
            <a:off x="10973494" y="1836374"/>
            <a:ext cx="6482061" cy="7199918"/>
          </a:xfrm>
          <a:prstGeom prst="rect">
            <a:avLst/>
          </a:prstGeom>
          <a:noFill/>
          <a:ln>
            <a:noFill/>
          </a:ln>
        </p:spPr>
        <p:txBody>
          <a:bodyPr anchorCtr="0" anchor="t" bIns="0" lIns="0" spcFirstLastPara="1" rIns="0" wrap="square" tIns="0">
            <a:spAutoFit/>
          </a:bodyPr>
          <a:lstStyle/>
          <a:p>
            <a:pPr indent="0" lvl="0" marL="0" marR="0" rtl="0" algn="l">
              <a:lnSpc>
                <a:spcPct val="140034"/>
              </a:lnSpc>
              <a:spcBef>
                <a:spcPts val="0"/>
              </a:spcBef>
              <a:spcAft>
                <a:spcPts val="0"/>
              </a:spcAft>
              <a:buNone/>
            </a:pPr>
            <a:r>
              <a:rPr b="1" i="0" lang="en-US" sz="2288" u="none" cap="none" strike="noStrike">
                <a:solidFill>
                  <a:srgbClr val="000000"/>
                </a:solidFill>
                <a:latin typeface="Quattrocento"/>
                <a:ea typeface="Quattrocento"/>
                <a:cs typeface="Quattrocento"/>
                <a:sym typeface="Quattrocento"/>
              </a:rPr>
              <a:t>The project involves developing an </a:t>
            </a:r>
            <a:r>
              <a:rPr b="1" i="0" lang="en-US" sz="2288" u="none" cap="none" strike="noStrike">
                <a:solidFill>
                  <a:srgbClr val="F05D67"/>
                </a:solidFill>
                <a:latin typeface="Quattrocento"/>
                <a:ea typeface="Quattrocento"/>
                <a:cs typeface="Quattrocento"/>
                <a:sym typeface="Quattrocento"/>
              </a:rPr>
              <a:t>unbiased news aggregation platform that curates content from multiple sources, ensuring diverse perspectives on current events.</a:t>
            </a:r>
            <a:r>
              <a:rPr b="1" i="0" lang="en-US" sz="2288" u="none" cap="none" strike="noStrike">
                <a:solidFill>
                  <a:srgbClr val="000000"/>
                </a:solidFill>
                <a:latin typeface="Quattrocento"/>
                <a:ea typeface="Quattrocento"/>
                <a:cs typeface="Quattrocento"/>
                <a:sym typeface="Quattrocento"/>
              </a:rPr>
              <a:t> </a:t>
            </a:r>
            <a:endParaRPr/>
          </a:p>
          <a:p>
            <a:pPr indent="0" lvl="0" marL="0" marR="0" rtl="0" algn="l">
              <a:lnSpc>
                <a:spcPct val="140034"/>
              </a:lnSpc>
              <a:spcBef>
                <a:spcPts val="0"/>
              </a:spcBef>
              <a:spcAft>
                <a:spcPts val="0"/>
              </a:spcAft>
              <a:buNone/>
            </a:pPr>
            <a:r>
              <a:t/>
            </a:r>
            <a:endParaRPr b="1" i="0" sz="2288" u="none" cap="none" strike="noStrike">
              <a:solidFill>
                <a:srgbClr val="000000"/>
              </a:solidFill>
              <a:latin typeface="Quattrocento"/>
              <a:ea typeface="Quattrocento"/>
              <a:cs typeface="Quattrocento"/>
              <a:sym typeface="Quattrocento"/>
            </a:endParaRPr>
          </a:p>
          <a:p>
            <a:pPr indent="0" lvl="0" marL="0" marR="0" rtl="0" algn="l">
              <a:lnSpc>
                <a:spcPct val="140034"/>
              </a:lnSpc>
              <a:spcBef>
                <a:spcPts val="0"/>
              </a:spcBef>
              <a:spcAft>
                <a:spcPts val="0"/>
              </a:spcAft>
              <a:buNone/>
            </a:pPr>
            <a:r>
              <a:rPr b="1" i="0" lang="en-US" sz="2288" u="none" cap="none" strike="noStrike">
                <a:solidFill>
                  <a:srgbClr val="000000"/>
                </a:solidFill>
                <a:latin typeface="Quattrocento"/>
                <a:ea typeface="Quattrocento"/>
                <a:cs typeface="Quattrocento"/>
                <a:sym typeface="Quattrocento"/>
              </a:rPr>
              <a:t>The app will aggregate content from various APIs, offering comprehensive updates across a range of categories including national news, business, sports, international relations, weather, stocks, technology, and art. </a:t>
            </a:r>
            <a:endParaRPr/>
          </a:p>
          <a:p>
            <a:pPr indent="0" lvl="0" marL="0" marR="0" rtl="0" algn="l">
              <a:lnSpc>
                <a:spcPct val="140034"/>
              </a:lnSpc>
              <a:spcBef>
                <a:spcPts val="0"/>
              </a:spcBef>
              <a:spcAft>
                <a:spcPts val="0"/>
              </a:spcAft>
              <a:buNone/>
            </a:pPr>
            <a:r>
              <a:t/>
            </a:r>
            <a:endParaRPr b="1" i="0" sz="2288" u="none" cap="none" strike="noStrike">
              <a:solidFill>
                <a:srgbClr val="000000"/>
              </a:solidFill>
              <a:latin typeface="Quattrocento"/>
              <a:ea typeface="Quattrocento"/>
              <a:cs typeface="Quattrocento"/>
              <a:sym typeface="Quattrocento"/>
            </a:endParaRPr>
          </a:p>
          <a:p>
            <a:pPr indent="0" lvl="0" marL="0" marR="0" rtl="0" algn="l">
              <a:lnSpc>
                <a:spcPct val="140034"/>
              </a:lnSpc>
              <a:spcBef>
                <a:spcPts val="0"/>
              </a:spcBef>
              <a:spcAft>
                <a:spcPts val="0"/>
              </a:spcAft>
              <a:buNone/>
            </a:pPr>
            <a:r>
              <a:rPr b="1" i="0" lang="en-US" sz="2288" u="none" cap="none" strike="noStrike">
                <a:solidFill>
                  <a:srgbClr val="000000"/>
                </a:solidFill>
                <a:latin typeface="Quattrocento"/>
                <a:ea typeface="Quattrocento"/>
                <a:cs typeface="Quattrocento"/>
                <a:sym typeface="Quattrocento"/>
              </a:rPr>
              <a:t>With real-time updates and news feeds, the platform will enhance user engagement by allowing users to stay informed on topics of their interest in an impartial manner. We will potentially be utilizing AI semantic analysis, the platform will filter news based on levels of bias, delivering balanced coverage.</a:t>
            </a:r>
            <a:endParaRPr/>
          </a:p>
        </p:txBody>
      </p:sp>
      <p:sp>
        <p:nvSpPr>
          <p:cNvPr id="130" name="Google Shape;130;p3"/>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131" name="Google Shape;131;p3"/>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01</a:t>
            </a:r>
            <a:endParaRPr/>
          </a:p>
        </p:txBody>
      </p:sp>
      <p:sp>
        <p:nvSpPr>
          <p:cNvPr id="132" name="Google Shape;132;p3"/>
          <p:cNvSpPr txBox="1"/>
          <p:nvPr/>
        </p:nvSpPr>
        <p:spPr>
          <a:xfrm>
            <a:off x="1028700" y="1117461"/>
            <a:ext cx="5627999" cy="95313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5600" u="none" cap="none" strike="noStrike">
                <a:solidFill>
                  <a:srgbClr val="000000"/>
                </a:solidFill>
                <a:latin typeface="Playfair Display"/>
                <a:ea typeface="Playfair Display"/>
                <a:cs typeface="Playfair Display"/>
                <a:sym typeface="Playfair Display"/>
              </a:rPr>
              <a:t>Project Scope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138" name="Google Shape;138;p4"/>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sp>
        <p:nvSpPr>
          <p:cNvPr id="139" name="Google Shape;139;p4"/>
          <p:cNvSpPr txBox="1"/>
          <p:nvPr/>
        </p:nvSpPr>
        <p:spPr>
          <a:xfrm>
            <a:off x="1028700" y="2194420"/>
            <a:ext cx="16508673" cy="6556375"/>
          </a:xfrm>
          <a:prstGeom prst="rect">
            <a:avLst/>
          </a:prstGeom>
          <a:noFill/>
          <a:ln>
            <a:noFill/>
          </a:ln>
        </p:spPr>
        <p:txBody>
          <a:bodyPr anchorCtr="0" anchor="t" bIns="0" lIns="0" spcFirstLastPara="1" rIns="0" wrap="square" tIns="0">
            <a:spAutoFit/>
          </a:bodyPr>
          <a:lstStyle/>
          <a:p>
            <a:pPr indent="-269874" lvl="1" marL="539749" marR="0" rtl="0" algn="l">
              <a:lnSpc>
                <a:spcPct val="140016"/>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Provide Unbiased News Coverage-</a:t>
            </a:r>
            <a:endParaRPr/>
          </a:p>
          <a:p>
            <a:pPr indent="-359833" lvl="2" marL="1079499" marR="0" rtl="0" algn="l">
              <a:lnSpc>
                <a:spcPct val="140016"/>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Aggregate content from multiple sources and deliver news that minimizes bias and promotes balanced perspectives</a:t>
            </a:r>
            <a:endParaRPr/>
          </a:p>
          <a:p>
            <a:pPr indent="-269874" lvl="1" marL="539749" marR="0" rtl="0" algn="l">
              <a:lnSpc>
                <a:spcPct val="140016"/>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Enhance Media Literacy-</a:t>
            </a:r>
            <a:endParaRPr/>
          </a:p>
          <a:p>
            <a:pPr indent="-359833" lvl="2" marL="1079499" marR="0" rtl="0" algn="l">
              <a:lnSpc>
                <a:spcPct val="140016"/>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Promote critical thinking by reducing misinformation through bias avoidance and transparency in reporting</a:t>
            </a:r>
            <a:endParaRPr/>
          </a:p>
          <a:p>
            <a:pPr indent="-269874" lvl="1" marL="539749" marR="0" rtl="0" algn="l">
              <a:lnSpc>
                <a:spcPct val="140016"/>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Foster Informed Engagement-</a:t>
            </a:r>
            <a:endParaRPr/>
          </a:p>
          <a:p>
            <a:pPr indent="-359833" lvl="2" marL="1079499" marR="0" rtl="0" algn="l">
              <a:lnSpc>
                <a:spcPct val="140016"/>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Empower users with customizable news feeds and live updates, tailored to their interests, ensuring they stay informed on relevant topics as well.</a:t>
            </a:r>
            <a:endParaRPr/>
          </a:p>
          <a:p>
            <a:pPr indent="-269874" lvl="1" marL="539749" marR="0" rtl="0" algn="l">
              <a:lnSpc>
                <a:spcPct val="140016"/>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Create a Diverse News Ecosystem-</a:t>
            </a:r>
            <a:endParaRPr/>
          </a:p>
          <a:p>
            <a:pPr indent="-359833" lvl="2" marL="1079499" marR="0" rtl="0" algn="l">
              <a:lnSpc>
                <a:spcPct val="140016"/>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Cover a broad range of categories, including politics, business, technology, and culture, to encourage understanding and empathy across global issues.</a:t>
            </a:r>
            <a:endParaRPr/>
          </a:p>
          <a:p>
            <a:pPr indent="-269874" lvl="1" marL="539749" marR="0" rtl="0" algn="l">
              <a:lnSpc>
                <a:spcPct val="140016"/>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Simplify News Access and Experience-</a:t>
            </a:r>
            <a:endParaRPr/>
          </a:p>
          <a:p>
            <a:pPr indent="-359833" lvl="2" marL="1079499" marR="0" rtl="0" algn="l">
              <a:lnSpc>
                <a:spcPct val="140016"/>
              </a:lnSpc>
              <a:spcBef>
                <a:spcPts val="0"/>
              </a:spcBef>
              <a:spcAft>
                <a:spcPts val="0"/>
              </a:spcAft>
              <a:buClr>
                <a:srgbClr val="000000"/>
              </a:buClr>
              <a:buSzPts val="2499"/>
              <a:buFont typeface="Arial"/>
              <a:buChar char="⚬"/>
            </a:pPr>
            <a:r>
              <a:rPr b="1" i="0" lang="en-US" sz="2499" u="none" cap="none" strike="noStrike">
                <a:solidFill>
                  <a:srgbClr val="000000"/>
                </a:solidFill>
                <a:latin typeface="Quattrocento"/>
                <a:ea typeface="Quattrocento"/>
                <a:cs typeface="Quattrocento"/>
                <a:sym typeface="Quattrocento"/>
              </a:rPr>
              <a:t>Offer a user-friendly, one-stop platform that consolidates news from various sources, making it easy for users to stay updated without navigating multiple sites or apps</a:t>
            </a:r>
            <a:endParaRPr/>
          </a:p>
        </p:txBody>
      </p:sp>
      <p:sp>
        <p:nvSpPr>
          <p:cNvPr id="140" name="Google Shape;140;p4"/>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141" name="Google Shape;141;p4"/>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142" name="Google Shape;142;p4"/>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03</a:t>
            </a:r>
            <a:endParaRPr/>
          </a:p>
        </p:txBody>
      </p:sp>
      <p:sp>
        <p:nvSpPr>
          <p:cNvPr id="143" name="Google Shape;143;p4"/>
          <p:cNvSpPr txBox="1"/>
          <p:nvPr/>
        </p:nvSpPr>
        <p:spPr>
          <a:xfrm>
            <a:off x="1028700" y="1117461"/>
            <a:ext cx="16230622" cy="95313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600" u="none" cap="none" strike="noStrike">
                <a:solidFill>
                  <a:srgbClr val="000000"/>
                </a:solidFill>
                <a:latin typeface="Playfair Display"/>
                <a:ea typeface="Playfair Display"/>
                <a:cs typeface="Playfair Display"/>
                <a:sym typeface="Playfair Display"/>
              </a:rPr>
              <a:t>Goals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149" name="Google Shape;149;p5"/>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sp>
        <p:nvSpPr>
          <p:cNvPr id="150" name="Google Shape;150;p5"/>
          <p:cNvSpPr txBox="1"/>
          <p:nvPr/>
        </p:nvSpPr>
        <p:spPr>
          <a:xfrm>
            <a:off x="1028700" y="2003920"/>
            <a:ext cx="10533567" cy="9086850"/>
          </a:xfrm>
          <a:prstGeom prst="rect">
            <a:avLst/>
          </a:prstGeom>
          <a:noFill/>
          <a:ln>
            <a:noFill/>
          </a:ln>
        </p:spPr>
        <p:txBody>
          <a:bodyPr anchorCtr="0" anchor="t" bIns="0" lIns="0" spcFirstLastPara="1" rIns="0" wrap="square" tIns="0">
            <a:spAutoFit/>
          </a:bodyPr>
          <a:lstStyle/>
          <a:p>
            <a:pPr indent="-302261" lvl="1" marL="604523" marR="0" rtl="0" algn="l">
              <a:lnSpc>
                <a:spcPct val="140000"/>
              </a:lnSpc>
              <a:spcBef>
                <a:spcPts val="0"/>
              </a:spcBef>
              <a:spcAft>
                <a:spcPts val="0"/>
              </a:spcAft>
              <a:buClr>
                <a:srgbClr val="000000"/>
              </a:buClr>
              <a:buSzPts val="2800"/>
              <a:buFont typeface="Arial"/>
              <a:buChar char="•"/>
            </a:pPr>
            <a:r>
              <a:rPr b="1" i="0" lang="en-US" sz="2800" u="none" cap="none" strike="noStrike">
                <a:solidFill>
                  <a:srgbClr val="000000"/>
                </a:solidFill>
                <a:latin typeface="Quattrocento"/>
                <a:ea typeface="Quattrocento"/>
                <a:cs typeface="Quattrocento"/>
                <a:sym typeface="Quattrocento"/>
              </a:rPr>
              <a:t>Individual News Consumers</a:t>
            </a:r>
            <a:endParaRPr/>
          </a:p>
          <a:p>
            <a:pPr indent="-287866" lvl="2" marL="863601" marR="0" rtl="0" algn="l">
              <a:lnSpc>
                <a:spcPct val="140000"/>
              </a:lnSpc>
              <a:spcBef>
                <a:spcPts val="0"/>
              </a:spcBef>
              <a:spcAft>
                <a:spcPts val="0"/>
              </a:spcAft>
              <a:buClr>
                <a:srgbClr val="000000"/>
              </a:buClr>
              <a:buSzPts val="2000"/>
              <a:buFont typeface="Arial"/>
              <a:buChar char="⚬"/>
            </a:pPr>
            <a:r>
              <a:rPr b="1" i="0" lang="en-US" sz="2000" u="none" cap="none" strike="noStrike">
                <a:solidFill>
                  <a:srgbClr val="000000"/>
                </a:solidFill>
                <a:latin typeface="Quattrocento"/>
                <a:ea typeface="Quattrocento"/>
                <a:cs typeface="Quattrocento"/>
                <a:sym typeface="Quattrocento"/>
              </a:rPr>
              <a:t>Ideal for those who seek daily news updates from a variety of sources to gain a well-rounded, unbiased perspective.</a:t>
            </a:r>
            <a:endParaRPr/>
          </a:p>
          <a:p>
            <a:pPr indent="-287866" lvl="2" marL="863601" marR="0" rtl="0" algn="l">
              <a:lnSpc>
                <a:spcPct val="140000"/>
              </a:lnSpc>
              <a:spcBef>
                <a:spcPts val="0"/>
              </a:spcBef>
              <a:spcAft>
                <a:spcPts val="0"/>
              </a:spcAft>
              <a:buClr>
                <a:srgbClr val="000000"/>
              </a:buClr>
              <a:buSzPts val="2000"/>
              <a:buFont typeface="Arial"/>
              <a:buChar char="⚬"/>
            </a:pPr>
            <a:r>
              <a:rPr b="1" i="0" lang="en-US" sz="2000" u="none" cap="none" strike="noStrike">
                <a:solidFill>
                  <a:srgbClr val="000000"/>
                </a:solidFill>
                <a:latin typeface="Quattrocento"/>
                <a:ea typeface="Quattrocento"/>
                <a:cs typeface="Quattrocento"/>
                <a:sym typeface="Quattrocento"/>
              </a:rPr>
              <a:t>Users who value balanced reporting and want access to diverse viewpoints will find this platform especially useful.</a:t>
            </a:r>
            <a:endParaRPr/>
          </a:p>
          <a:p>
            <a:pPr indent="-302261" lvl="1" marL="604523" marR="0" rtl="0" algn="l">
              <a:lnSpc>
                <a:spcPct val="140000"/>
              </a:lnSpc>
              <a:spcBef>
                <a:spcPts val="0"/>
              </a:spcBef>
              <a:spcAft>
                <a:spcPts val="0"/>
              </a:spcAft>
              <a:buClr>
                <a:srgbClr val="000000"/>
              </a:buClr>
              <a:buSzPts val="2800"/>
              <a:buFont typeface="Arial"/>
              <a:buChar char="•"/>
            </a:pPr>
            <a:r>
              <a:rPr b="1" i="0" lang="en-US" sz="2800" u="none" cap="none" strike="noStrike">
                <a:solidFill>
                  <a:srgbClr val="000000"/>
                </a:solidFill>
                <a:latin typeface="Quattrocento"/>
                <a:ea typeface="Quattrocento"/>
                <a:cs typeface="Quattrocento"/>
                <a:sym typeface="Quattrocento"/>
              </a:rPr>
              <a:t>Busy Professionals</a:t>
            </a:r>
            <a:endParaRPr/>
          </a:p>
          <a:p>
            <a:pPr indent="-287870" lvl="2" marL="863613" marR="0" rtl="0" algn="l">
              <a:lnSpc>
                <a:spcPct val="140000"/>
              </a:lnSpc>
              <a:spcBef>
                <a:spcPts val="0"/>
              </a:spcBef>
              <a:spcAft>
                <a:spcPts val="0"/>
              </a:spcAft>
              <a:buClr>
                <a:srgbClr val="000000"/>
              </a:buClr>
              <a:buSzPts val="2000"/>
              <a:buFont typeface="Arial"/>
              <a:buChar char="⚬"/>
            </a:pPr>
            <a:r>
              <a:rPr b="1" i="0" lang="en-US" sz="2000" u="none" cap="none" strike="noStrike">
                <a:solidFill>
                  <a:srgbClr val="000000"/>
                </a:solidFill>
                <a:latin typeface="Quattrocento"/>
                <a:ea typeface="Quattrocento"/>
                <a:cs typeface="Quattrocento"/>
                <a:sym typeface="Quattrocento"/>
              </a:rPr>
              <a:t>Designed for professionals who need to stay informed but don’t have time to sift through multiple sources.</a:t>
            </a:r>
            <a:endParaRPr/>
          </a:p>
          <a:p>
            <a:pPr indent="-287870" lvl="2" marL="863613" marR="0" rtl="0" algn="l">
              <a:lnSpc>
                <a:spcPct val="140000"/>
              </a:lnSpc>
              <a:spcBef>
                <a:spcPts val="0"/>
              </a:spcBef>
              <a:spcAft>
                <a:spcPts val="0"/>
              </a:spcAft>
              <a:buClr>
                <a:srgbClr val="000000"/>
              </a:buClr>
              <a:buSzPts val="2000"/>
              <a:buFont typeface="Arial"/>
              <a:buChar char="⚬"/>
            </a:pPr>
            <a:r>
              <a:rPr b="1" i="0" lang="en-US" sz="2000" u="none" cap="none" strike="noStrike">
                <a:solidFill>
                  <a:srgbClr val="000000"/>
                </a:solidFill>
                <a:latin typeface="Quattrocento"/>
                <a:ea typeface="Quattrocento"/>
                <a:cs typeface="Quattrocento"/>
                <a:sym typeface="Quattrocento"/>
              </a:rPr>
              <a:t>No information overload will be achieved by designing the UI in a manner that has a section at the top of the web page with rolling live news with at most 6-10 rows of news.</a:t>
            </a:r>
            <a:endParaRPr/>
          </a:p>
          <a:p>
            <a:pPr indent="-302261" lvl="1" marL="604523" marR="0" rtl="0" algn="l">
              <a:lnSpc>
                <a:spcPct val="140000"/>
              </a:lnSpc>
              <a:spcBef>
                <a:spcPts val="0"/>
              </a:spcBef>
              <a:spcAft>
                <a:spcPts val="0"/>
              </a:spcAft>
              <a:buClr>
                <a:srgbClr val="000000"/>
              </a:buClr>
              <a:buSzPts val="2800"/>
              <a:buFont typeface="Arial"/>
              <a:buChar char="•"/>
            </a:pPr>
            <a:r>
              <a:rPr b="1" i="0" lang="en-US" sz="2800" u="none" cap="none" strike="noStrike">
                <a:solidFill>
                  <a:srgbClr val="000000"/>
                </a:solidFill>
                <a:latin typeface="Quattrocento"/>
                <a:ea typeface="Quattrocento"/>
                <a:cs typeface="Quattrocento"/>
                <a:sym typeface="Quattrocento"/>
              </a:rPr>
              <a:t>News Enthusiasts and Analysts</a:t>
            </a:r>
            <a:endParaRPr/>
          </a:p>
          <a:p>
            <a:pPr indent="-287866" lvl="2" marL="863601" marR="0" rtl="0" algn="l">
              <a:lnSpc>
                <a:spcPct val="140000"/>
              </a:lnSpc>
              <a:spcBef>
                <a:spcPts val="0"/>
              </a:spcBef>
              <a:spcAft>
                <a:spcPts val="0"/>
              </a:spcAft>
              <a:buClr>
                <a:srgbClr val="000000"/>
              </a:buClr>
              <a:buSzPts val="2000"/>
              <a:buFont typeface="Arial"/>
              <a:buChar char="⚬"/>
            </a:pPr>
            <a:r>
              <a:rPr b="1" i="0" lang="en-US" sz="2000" u="none" cap="none" strike="noStrike">
                <a:solidFill>
                  <a:srgbClr val="000000"/>
                </a:solidFill>
                <a:latin typeface="Quattrocento"/>
                <a:ea typeface="Quattrocento"/>
                <a:cs typeface="Quattrocento"/>
                <a:sym typeface="Quattrocento"/>
              </a:rPr>
              <a:t>People who actively engage with news, enjoy comparing stories from multiple sources, and analyze media biases.</a:t>
            </a:r>
            <a:endParaRPr/>
          </a:p>
          <a:p>
            <a:pPr indent="-287866" lvl="2" marL="863601" marR="0" rtl="0" algn="l">
              <a:lnSpc>
                <a:spcPct val="140000"/>
              </a:lnSpc>
              <a:spcBef>
                <a:spcPts val="0"/>
              </a:spcBef>
              <a:spcAft>
                <a:spcPts val="0"/>
              </a:spcAft>
              <a:buClr>
                <a:srgbClr val="000000"/>
              </a:buClr>
              <a:buSzPts val="2000"/>
              <a:buFont typeface="Arial"/>
              <a:buChar char="⚬"/>
            </a:pPr>
            <a:r>
              <a:rPr b="1" i="0" lang="en-US" sz="2000" u="none" cap="none" strike="noStrike">
                <a:solidFill>
                  <a:srgbClr val="000000"/>
                </a:solidFill>
                <a:latin typeface="Quattrocento"/>
                <a:ea typeface="Quattrocento"/>
                <a:cs typeface="Quattrocento"/>
                <a:sym typeface="Quattrocento"/>
              </a:rPr>
              <a:t>The multi-source comparison feature allows them to critically evaluate reporting on key topics.</a:t>
            </a:r>
            <a:endParaRPr/>
          </a:p>
          <a:p>
            <a:pPr indent="-302261" lvl="1" marL="604523" marR="0" rtl="0" algn="l">
              <a:lnSpc>
                <a:spcPct val="140000"/>
              </a:lnSpc>
              <a:spcBef>
                <a:spcPts val="0"/>
              </a:spcBef>
              <a:spcAft>
                <a:spcPts val="0"/>
              </a:spcAft>
              <a:buClr>
                <a:srgbClr val="000000"/>
              </a:buClr>
              <a:buSzPts val="2800"/>
              <a:buFont typeface="Arial"/>
              <a:buChar char="•"/>
            </a:pPr>
            <a:r>
              <a:rPr b="1" i="0" lang="en-US" sz="2800" u="none" cap="none" strike="noStrike">
                <a:solidFill>
                  <a:srgbClr val="000000"/>
                </a:solidFill>
                <a:latin typeface="Quattrocento"/>
                <a:ea typeface="Quattrocento"/>
                <a:cs typeface="Quattrocento"/>
                <a:sym typeface="Quattrocento"/>
              </a:rPr>
              <a:t>Content Creators and Bloggers</a:t>
            </a:r>
            <a:endParaRPr/>
          </a:p>
          <a:p>
            <a:pPr indent="-287866" lvl="2" marL="863601" marR="0" rtl="0" algn="l">
              <a:lnSpc>
                <a:spcPct val="140000"/>
              </a:lnSpc>
              <a:spcBef>
                <a:spcPts val="0"/>
              </a:spcBef>
              <a:spcAft>
                <a:spcPts val="0"/>
              </a:spcAft>
              <a:buClr>
                <a:srgbClr val="000000"/>
              </a:buClr>
              <a:buSzPts val="2000"/>
              <a:buFont typeface="Arial"/>
              <a:buChar char="⚬"/>
            </a:pPr>
            <a:r>
              <a:rPr b="1" i="0" lang="en-US" sz="2000" u="none" cap="none" strike="noStrike">
                <a:solidFill>
                  <a:srgbClr val="000000"/>
                </a:solidFill>
                <a:latin typeface="Quattrocento"/>
                <a:ea typeface="Quattrocento"/>
                <a:cs typeface="Quattrocento"/>
                <a:sym typeface="Quattrocento"/>
              </a:rPr>
              <a:t>Writers, bloggers, and content creators who rely on up-to-date news and diverse sources for generating content.</a:t>
            </a:r>
            <a:endParaRPr/>
          </a:p>
          <a:p>
            <a:pPr indent="-287866" lvl="2" marL="863601" marR="0" rtl="0" algn="l">
              <a:lnSpc>
                <a:spcPct val="140000"/>
              </a:lnSpc>
              <a:spcBef>
                <a:spcPts val="0"/>
              </a:spcBef>
              <a:spcAft>
                <a:spcPts val="0"/>
              </a:spcAft>
              <a:buClr>
                <a:srgbClr val="000000"/>
              </a:buClr>
              <a:buSzPts val="2000"/>
              <a:buFont typeface="Arial"/>
              <a:buChar char="⚬"/>
            </a:pPr>
            <a:r>
              <a:rPr b="1" i="0" lang="en-US" sz="2000" u="none" cap="none" strike="noStrike">
                <a:solidFill>
                  <a:srgbClr val="000000"/>
                </a:solidFill>
                <a:latin typeface="Quattrocento"/>
                <a:ea typeface="Quattrocento"/>
                <a:cs typeface="Quattrocento"/>
                <a:sym typeface="Quattrocento"/>
              </a:rPr>
              <a:t>The platform can be an essential tool for gathering news quickly and efficiently from multiple categories and perspectives.</a:t>
            </a:r>
            <a:endParaRPr/>
          </a:p>
          <a:p>
            <a:pPr indent="0" lvl="0" marL="0" marR="0" rtl="0" algn="l">
              <a:lnSpc>
                <a:spcPct val="224000"/>
              </a:lnSpc>
              <a:spcBef>
                <a:spcPts val="0"/>
              </a:spcBef>
              <a:spcAft>
                <a:spcPts val="0"/>
              </a:spcAft>
              <a:buNone/>
            </a:pPr>
            <a:r>
              <a:t/>
            </a:r>
            <a:endParaRPr b="1" i="0" sz="2000" u="none" cap="none" strike="noStrike">
              <a:solidFill>
                <a:srgbClr val="000000"/>
              </a:solidFill>
              <a:latin typeface="Quattrocento"/>
              <a:ea typeface="Quattrocento"/>
              <a:cs typeface="Quattrocento"/>
              <a:sym typeface="Quattrocento"/>
            </a:endParaRPr>
          </a:p>
          <a:p>
            <a:pPr indent="0" lvl="0" marL="0" marR="0" rtl="0" algn="l">
              <a:lnSpc>
                <a:spcPct val="224000"/>
              </a:lnSpc>
              <a:spcBef>
                <a:spcPts val="0"/>
              </a:spcBef>
              <a:spcAft>
                <a:spcPts val="0"/>
              </a:spcAft>
              <a:buNone/>
            </a:pPr>
            <a:r>
              <a:t/>
            </a:r>
            <a:endParaRPr b="1" i="0" sz="2000" u="none" cap="none" strike="noStrike">
              <a:solidFill>
                <a:srgbClr val="000000"/>
              </a:solidFill>
              <a:latin typeface="Quattrocento"/>
              <a:ea typeface="Quattrocento"/>
              <a:cs typeface="Quattrocento"/>
              <a:sym typeface="Quattrocento"/>
            </a:endParaRPr>
          </a:p>
        </p:txBody>
      </p:sp>
      <p:sp>
        <p:nvSpPr>
          <p:cNvPr id="151" name="Google Shape;151;p5"/>
          <p:cNvSpPr/>
          <p:nvPr/>
        </p:nvSpPr>
        <p:spPr>
          <a:xfrm>
            <a:off x="13144500" y="3095625"/>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4">
              <a:alphaModFix/>
            </a:blip>
            <a:stretch>
              <a:fillRect b="0" l="0" r="0" t="0"/>
            </a:stretch>
          </a:blipFill>
          <a:ln>
            <a:noFill/>
          </a:ln>
        </p:spPr>
      </p:sp>
      <p:sp>
        <p:nvSpPr>
          <p:cNvPr id="152" name="Google Shape;152;p5"/>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153" name="Google Shape;153;p5"/>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154" name="Google Shape;154;p5"/>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02</a:t>
            </a:r>
            <a:endParaRPr/>
          </a:p>
        </p:txBody>
      </p:sp>
      <p:sp>
        <p:nvSpPr>
          <p:cNvPr id="155" name="Google Shape;155;p5"/>
          <p:cNvSpPr txBox="1"/>
          <p:nvPr/>
        </p:nvSpPr>
        <p:spPr>
          <a:xfrm>
            <a:off x="1028722" y="1117461"/>
            <a:ext cx="8115300" cy="95313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5600" u="none" cap="none" strike="noStrike">
                <a:solidFill>
                  <a:srgbClr val="000000"/>
                </a:solidFill>
                <a:latin typeface="Playfair Display"/>
                <a:ea typeface="Playfair Display"/>
                <a:cs typeface="Playfair Display"/>
                <a:sym typeface="Playfair Display"/>
              </a:rPr>
              <a:t>Target Users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161" name="Google Shape;161;p6"/>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sp>
        <p:nvSpPr>
          <p:cNvPr id="162" name="Google Shape;162;p6"/>
          <p:cNvSpPr/>
          <p:nvPr/>
        </p:nvSpPr>
        <p:spPr>
          <a:xfrm>
            <a:off x="1048404" y="2070595"/>
            <a:ext cx="2813416" cy="1176519"/>
          </a:xfrm>
          <a:custGeom>
            <a:rect b="b" l="l" r="r" t="t"/>
            <a:pathLst>
              <a:path extrusionOk="0" h="1176519" w="2813416">
                <a:moveTo>
                  <a:pt x="0" y="0"/>
                </a:moveTo>
                <a:lnTo>
                  <a:pt x="2813416" y="0"/>
                </a:lnTo>
                <a:lnTo>
                  <a:pt x="2813416" y="1176520"/>
                </a:lnTo>
                <a:lnTo>
                  <a:pt x="0" y="1176520"/>
                </a:lnTo>
                <a:lnTo>
                  <a:pt x="0" y="0"/>
                </a:lnTo>
                <a:close/>
              </a:path>
            </a:pathLst>
          </a:custGeom>
          <a:blipFill rotWithShape="1">
            <a:blip r:embed="rId4">
              <a:alphaModFix/>
            </a:blip>
            <a:stretch>
              <a:fillRect b="0" l="0" r="0" t="0"/>
            </a:stretch>
          </a:blipFill>
          <a:ln>
            <a:noFill/>
          </a:ln>
        </p:spPr>
      </p:sp>
      <p:sp>
        <p:nvSpPr>
          <p:cNvPr id="163" name="Google Shape;163;p6"/>
          <p:cNvSpPr/>
          <p:nvPr/>
        </p:nvSpPr>
        <p:spPr>
          <a:xfrm>
            <a:off x="6104098" y="2070595"/>
            <a:ext cx="2813416" cy="1176519"/>
          </a:xfrm>
          <a:custGeom>
            <a:rect b="b" l="l" r="r" t="t"/>
            <a:pathLst>
              <a:path extrusionOk="0" h="1176519" w="2813416">
                <a:moveTo>
                  <a:pt x="0" y="0"/>
                </a:moveTo>
                <a:lnTo>
                  <a:pt x="2813415" y="0"/>
                </a:lnTo>
                <a:lnTo>
                  <a:pt x="2813415" y="1176520"/>
                </a:lnTo>
                <a:lnTo>
                  <a:pt x="0" y="1176520"/>
                </a:lnTo>
                <a:lnTo>
                  <a:pt x="0" y="0"/>
                </a:lnTo>
                <a:close/>
              </a:path>
            </a:pathLst>
          </a:custGeom>
          <a:blipFill rotWithShape="1">
            <a:blip r:embed="rId4">
              <a:alphaModFix/>
            </a:blip>
            <a:stretch>
              <a:fillRect b="0" l="0" r="0" t="0"/>
            </a:stretch>
          </a:blipFill>
          <a:ln>
            <a:noFill/>
          </a:ln>
        </p:spPr>
      </p:sp>
      <p:sp>
        <p:nvSpPr>
          <p:cNvPr id="164" name="Google Shape;164;p6"/>
          <p:cNvSpPr/>
          <p:nvPr/>
        </p:nvSpPr>
        <p:spPr>
          <a:xfrm>
            <a:off x="10777239" y="2070595"/>
            <a:ext cx="2813416" cy="1176519"/>
          </a:xfrm>
          <a:custGeom>
            <a:rect b="b" l="l" r="r" t="t"/>
            <a:pathLst>
              <a:path extrusionOk="0" h="1176519" w="2813416">
                <a:moveTo>
                  <a:pt x="0" y="0"/>
                </a:moveTo>
                <a:lnTo>
                  <a:pt x="2813416" y="0"/>
                </a:lnTo>
                <a:lnTo>
                  <a:pt x="2813416" y="1176520"/>
                </a:lnTo>
                <a:lnTo>
                  <a:pt x="0" y="1176520"/>
                </a:lnTo>
                <a:lnTo>
                  <a:pt x="0" y="0"/>
                </a:lnTo>
                <a:close/>
              </a:path>
            </a:pathLst>
          </a:custGeom>
          <a:blipFill rotWithShape="1">
            <a:blip r:embed="rId4">
              <a:alphaModFix/>
            </a:blip>
            <a:stretch>
              <a:fillRect b="0" l="0" r="0" t="0"/>
            </a:stretch>
          </a:blipFill>
          <a:ln>
            <a:noFill/>
          </a:ln>
        </p:spPr>
      </p:sp>
      <p:sp>
        <p:nvSpPr>
          <p:cNvPr id="165" name="Google Shape;165;p6"/>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166" name="Google Shape;166;p6"/>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167" name="Google Shape;167;p6"/>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07</a:t>
            </a:r>
            <a:endParaRPr/>
          </a:p>
        </p:txBody>
      </p:sp>
      <p:sp>
        <p:nvSpPr>
          <p:cNvPr id="168" name="Google Shape;168;p6"/>
          <p:cNvSpPr txBox="1"/>
          <p:nvPr/>
        </p:nvSpPr>
        <p:spPr>
          <a:xfrm>
            <a:off x="1028700" y="885825"/>
            <a:ext cx="12234087" cy="95313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5600" u="none" cap="none" strike="noStrike">
                <a:solidFill>
                  <a:srgbClr val="000000"/>
                </a:solidFill>
                <a:latin typeface="Playfair Display"/>
                <a:ea typeface="Playfair Display"/>
                <a:cs typeface="Playfair Display"/>
                <a:sym typeface="Playfair Display"/>
              </a:rPr>
              <a:t>Responsibilities</a:t>
            </a:r>
            <a:endParaRPr/>
          </a:p>
        </p:txBody>
      </p:sp>
      <p:sp>
        <p:nvSpPr>
          <p:cNvPr id="169" name="Google Shape;169;p6"/>
          <p:cNvSpPr txBox="1"/>
          <p:nvPr/>
        </p:nvSpPr>
        <p:spPr>
          <a:xfrm>
            <a:off x="587137" y="3554592"/>
            <a:ext cx="4859571" cy="4453255"/>
          </a:xfrm>
          <a:prstGeom prst="rect">
            <a:avLst/>
          </a:prstGeom>
          <a:noFill/>
          <a:ln>
            <a:noFill/>
          </a:ln>
        </p:spPr>
        <p:txBody>
          <a:bodyPr anchorCtr="0" anchor="t" bIns="0" lIns="0" spcFirstLastPara="1" rIns="0" wrap="square" tIns="0">
            <a:spAutoFit/>
          </a:bodyPr>
          <a:lstStyle/>
          <a:p>
            <a:pPr indent="-302260" lvl="1" marL="604519" marR="0" rtl="0" algn="l">
              <a:lnSpc>
                <a:spcPct val="140014"/>
              </a:lnSpc>
              <a:spcBef>
                <a:spcPts val="0"/>
              </a:spcBef>
              <a:spcAft>
                <a:spcPts val="0"/>
              </a:spcAft>
              <a:buClr>
                <a:srgbClr val="000000"/>
              </a:buClr>
              <a:buSzPts val="2799"/>
              <a:buFont typeface="Arial"/>
              <a:buChar char="•"/>
            </a:pPr>
            <a:r>
              <a:rPr b="1" i="0" lang="en-US" sz="2799" u="none" cap="none" strike="noStrike">
                <a:solidFill>
                  <a:srgbClr val="000000"/>
                </a:solidFill>
                <a:latin typeface="Quattrocento"/>
                <a:ea typeface="Quattrocento"/>
                <a:cs typeface="Quattrocento"/>
                <a:sym typeface="Quattrocento"/>
              </a:rPr>
              <a:t>Design and develop the architecture of the product on the basis of functionality requirements.</a:t>
            </a:r>
            <a:endParaRPr/>
          </a:p>
          <a:p>
            <a:pPr indent="-302260" lvl="1" marL="604519" marR="0" rtl="0" algn="l">
              <a:lnSpc>
                <a:spcPct val="140014"/>
              </a:lnSpc>
              <a:spcBef>
                <a:spcPts val="0"/>
              </a:spcBef>
              <a:spcAft>
                <a:spcPts val="0"/>
              </a:spcAft>
              <a:buClr>
                <a:srgbClr val="000000"/>
              </a:buClr>
              <a:buSzPts val="2799"/>
              <a:buFont typeface="Arial"/>
              <a:buChar char="•"/>
            </a:pPr>
            <a:r>
              <a:rPr b="1" i="0" lang="en-US" sz="2799" u="none" cap="none" strike="noStrike">
                <a:solidFill>
                  <a:srgbClr val="000000"/>
                </a:solidFill>
                <a:latin typeface="Quattrocento"/>
                <a:ea typeface="Quattrocento"/>
                <a:cs typeface="Quattrocento"/>
                <a:sym typeface="Quattrocento"/>
              </a:rPr>
              <a:t>Review code and integrate components.</a:t>
            </a:r>
            <a:endParaRPr/>
          </a:p>
          <a:p>
            <a:pPr indent="0" lvl="0" marL="0" marR="0" rtl="0" algn="l">
              <a:lnSpc>
                <a:spcPct val="140014"/>
              </a:lnSpc>
              <a:spcBef>
                <a:spcPts val="0"/>
              </a:spcBef>
              <a:spcAft>
                <a:spcPts val="0"/>
              </a:spcAft>
              <a:buNone/>
            </a:pPr>
            <a:r>
              <a:t/>
            </a:r>
            <a:endParaRPr b="1" i="0" sz="2799" u="none" cap="none" strike="noStrike">
              <a:solidFill>
                <a:srgbClr val="000000"/>
              </a:solidFill>
              <a:latin typeface="Quattrocento"/>
              <a:ea typeface="Quattrocento"/>
              <a:cs typeface="Quattrocento"/>
              <a:sym typeface="Quattrocento"/>
            </a:endParaRPr>
          </a:p>
          <a:p>
            <a:pPr indent="0" lvl="0" marL="0" marR="0" rtl="0" algn="l">
              <a:lnSpc>
                <a:spcPct val="140014"/>
              </a:lnSpc>
              <a:spcBef>
                <a:spcPts val="0"/>
              </a:spcBef>
              <a:spcAft>
                <a:spcPts val="0"/>
              </a:spcAft>
              <a:buNone/>
            </a:pPr>
            <a:r>
              <a:t/>
            </a:r>
            <a:endParaRPr b="1" i="0" sz="2799" u="none" cap="none" strike="noStrike">
              <a:solidFill>
                <a:srgbClr val="000000"/>
              </a:solidFill>
              <a:latin typeface="Quattrocento"/>
              <a:ea typeface="Quattrocento"/>
              <a:cs typeface="Quattrocento"/>
              <a:sym typeface="Quattrocento"/>
            </a:endParaRPr>
          </a:p>
        </p:txBody>
      </p:sp>
      <p:sp>
        <p:nvSpPr>
          <p:cNvPr id="170" name="Google Shape;170;p6"/>
          <p:cNvSpPr txBox="1"/>
          <p:nvPr/>
        </p:nvSpPr>
        <p:spPr>
          <a:xfrm>
            <a:off x="5081020" y="3554592"/>
            <a:ext cx="4859571" cy="6929755"/>
          </a:xfrm>
          <a:prstGeom prst="rect">
            <a:avLst/>
          </a:prstGeom>
          <a:noFill/>
          <a:ln>
            <a:noFill/>
          </a:ln>
        </p:spPr>
        <p:txBody>
          <a:bodyPr anchorCtr="0" anchor="t" bIns="0" lIns="0" spcFirstLastPara="1" rIns="0" wrap="square" tIns="0">
            <a:spAutoFit/>
          </a:bodyPr>
          <a:lstStyle/>
          <a:p>
            <a:pPr indent="-302260" lvl="1" marL="604519" marR="0" rtl="0" algn="l">
              <a:lnSpc>
                <a:spcPct val="140014"/>
              </a:lnSpc>
              <a:spcBef>
                <a:spcPts val="0"/>
              </a:spcBef>
              <a:spcAft>
                <a:spcPts val="0"/>
              </a:spcAft>
              <a:buClr>
                <a:srgbClr val="000000"/>
              </a:buClr>
              <a:buSzPts val="2799"/>
              <a:buFont typeface="Arial"/>
              <a:buChar char="•"/>
            </a:pPr>
            <a:r>
              <a:rPr b="1" i="0" lang="en-US" sz="2799" u="none" cap="none" strike="noStrike">
                <a:solidFill>
                  <a:srgbClr val="000000"/>
                </a:solidFill>
                <a:latin typeface="Quattrocento"/>
                <a:ea typeface="Quattrocento"/>
                <a:cs typeface="Quattrocento"/>
                <a:sym typeface="Quattrocento"/>
              </a:rPr>
              <a:t>Schedules team meetings and manages Jira stories and tasks. </a:t>
            </a:r>
            <a:endParaRPr/>
          </a:p>
          <a:p>
            <a:pPr indent="-302260" lvl="1" marL="604519" marR="0" rtl="0" algn="l">
              <a:lnSpc>
                <a:spcPct val="140014"/>
              </a:lnSpc>
              <a:spcBef>
                <a:spcPts val="0"/>
              </a:spcBef>
              <a:spcAft>
                <a:spcPts val="0"/>
              </a:spcAft>
              <a:buClr>
                <a:srgbClr val="000000"/>
              </a:buClr>
              <a:buSzPts val="2799"/>
              <a:buFont typeface="Arial"/>
              <a:buChar char="•"/>
            </a:pPr>
            <a:r>
              <a:rPr b="1" i="0" lang="en-US" sz="2799" u="none" cap="none" strike="noStrike">
                <a:solidFill>
                  <a:srgbClr val="000000"/>
                </a:solidFill>
                <a:latin typeface="Quattrocento"/>
                <a:ea typeface="Quattrocento"/>
                <a:cs typeface="Quattrocento"/>
                <a:sym typeface="Quattrocento"/>
              </a:rPr>
              <a:t>Oversees user experience design while ensuring a smooth application development process. </a:t>
            </a:r>
            <a:endParaRPr/>
          </a:p>
          <a:p>
            <a:pPr indent="-302260" lvl="1" marL="604519" marR="0" rtl="0" algn="l">
              <a:lnSpc>
                <a:spcPct val="140014"/>
              </a:lnSpc>
              <a:spcBef>
                <a:spcPts val="0"/>
              </a:spcBef>
              <a:spcAft>
                <a:spcPts val="0"/>
              </a:spcAft>
              <a:buClr>
                <a:srgbClr val="000000"/>
              </a:buClr>
              <a:buSzPts val="2799"/>
              <a:buFont typeface="Arial"/>
              <a:buChar char="•"/>
            </a:pPr>
            <a:r>
              <a:rPr b="1" i="0" lang="en-US" sz="2799" u="none" cap="none" strike="noStrike">
                <a:solidFill>
                  <a:srgbClr val="000000"/>
                </a:solidFill>
                <a:latin typeface="Quattrocento"/>
                <a:ea typeface="Quattrocento"/>
                <a:cs typeface="Quattrocento"/>
                <a:sym typeface="Quattrocento"/>
              </a:rPr>
              <a:t>Prepares software documentation, including design plans, requirements, and analysis.</a:t>
            </a:r>
            <a:endParaRPr/>
          </a:p>
          <a:p>
            <a:pPr indent="0" lvl="0" marL="0" marR="0" rtl="0" algn="l">
              <a:lnSpc>
                <a:spcPct val="140014"/>
              </a:lnSpc>
              <a:spcBef>
                <a:spcPts val="0"/>
              </a:spcBef>
              <a:spcAft>
                <a:spcPts val="0"/>
              </a:spcAft>
              <a:buNone/>
            </a:pPr>
            <a:r>
              <a:t/>
            </a:r>
            <a:endParaRPr b="1" i="0" sz="2799" u="none" cap="none" strike="noStrike">
              <a:solidFill>
                <a:srgbClr val="000000"/>
              </a:solidFill>
              <a:latin typeface="Quattrocento"/>
              <a:ea typeface="Quattrocento"/>
              <a:cs typeface="Quattrocento"/>
              <a:sym typeface="Quattrocento"/>
            </a:endParaRPr>
          </a:p>
          <a:p>
            <a:pPr indent="0" lvl="0" marL="0" marR="0" rtl="0" algn="l">
              <a:lnSpc>
                <a:spcPct val="140014"/>
              </a:lnSpc>
              <a:spcBef>
                <a:spcPts val="0"/>
              </a:spcBef>
              <a:spcAft>
                <a:spcPts val="0"/>
              </a:spcAft>
              <a:buNone/>
            </a:pPr>
            <a:r>
              <a:t/>
            </a:r>
            <a:endParaRPr b="1" i="0" sz="2799" u="none" cap="none" strike="noStrike">
              <a:solidFill>
                <a:srgbClr val="000000"/>
              </a:solidFill>
              <a:latin typeface="Quattrocento"/>
              <a:ea typeface="Quattrocento"/>
              <a:cs typeface="Quattrocento"/>
              <a:sym typeface="Quattrocento"/>
            </a:endParaRPr>
          </a:p>
        </p:txBody>
      </p:sp>
      <p:sp>
        <p:nvSpPr>
          <p:cNvPr id="171" name="Google Shape;171;p6"/>
          <p:cNvSpPr txBox="1"/>
          <p:nvPr/>
        </p:nvSpPr>
        <p:spPr>
          <a:xfrm>
            <a:off x="10044702" y="3554592"/>
            <a:ext cx="4859571" cy="5443855"/>
          </a:xfrm>
          <a:prstGeom prst="rect">
            <a:avLst/>
          </a:prstGeom>
          <a:noFill/>
          <a:ln>
            <a:noFill/>
          </a:ln>
        </p:spPr>
        <p:txBody>
          <a:bodyPr anchorCtr="0" anchor="t" bIns="0" lIns="0" spcFirstLastPara="1" rIns="0" wrap="square" tIns="0">
            <a:spAutoFit/>
          </a:bodyPr>
          <a:lstStyle/>
          <a:p>
            <a:pPr indent="-302260" lvl="1" marL="604519" marR="0" rtl="0" algn="l">
              <a:lnSpc>
                <a:spcPct val="140014"/>
              </a:lnSpc>
              <a:spcBef>
                <a:spcPts val="0"/>
              </a:spcBef>
              <a:spcAft>
                <a:spcPts val="0"/>
              </a:spcAft>
              <a:buClr>
                <a:srgbClr val="000000"/>
              </a:buClr>
              <a:buSzPts val="2799"/>
              <a:buFont typeface="Arial"/>
              <a:buChar char="•"/>
            </a:pPr>
            <a:r>
              <a:rPr b="1" i="0" lang="en-US" sz="2799" u="none" cap="none" strike="noStrike">
                <a:solidFill>
                  <a:srgbClr val="000000"/>
                </a:solidFill>
                <a:latin typeface="Quattrocento"/>
                <a:ea typeface="Quattrocento"/>
                <a:cs typeface="Quattrocento"/>
                <a:sym typeface="Quattrocento"/>
              </a:rPr>
              <a:t>Git version control.</a:t>
            </a:r>
            <a:endParaRPr/>
          </a:p>
          <a:p>
            <a:pPr indent="-302260" lvl="1" marL="604519" marR="0" rtl="0" algn="l">
              <a:lnSpc>
                <a:spcPct val="140014"/>
              </a:lnSpc>
              <a:spcBef>
                <a:spcPts val="0"/>
              </a:spcBef>
              <a:spcAft>
                <a:spcPts val="0"/>
              </a:spcAft>
              <a:buClr>
                <a:srgbClr val="000000"/>
              </a:buClr>
              <a:buSzPts val="2799"/>
              <a:buFont typeface="Arial"/>
              <a:buChar char="•"/>
            </a:pPr>
            <a:r>
              <a:rPr b="1" i="0" lang="en-US" sz="2799" u="none" cap="none" strike="noStrike">
                <a:solidFill>
                  <a:srgbClr val="000000"/>
                </a:solidFill>
                <a:latin typeface="Quattrocento"/>
                <a:ea typeface="Quattrocento"/>
                <a:cs typeface="Quattrocento"/>
                <a:sym typeface="Quattrocento"/>
              </a:rPr>
              <a:t>Implement the usage of robust API’s and functionalities using Python.</a:t>
            </a:r>
            <a:endParaRPr/>
          </a:p>
          <a:p>
            <a:pPr indent="-302260" lvl="1" marL="604519" marR="0" rtl="0" algn="l">
              <a:lnSpc>
                <a:spcPct val="140014"/>
              </a:lnSpc>
              <a:spcBef>
                <a:spcPts val="0"/>
              </a:spcBef>
              <a:spcAft>
                <a:spcPts val="0"/>
              </a:spcAft>
              <a:buClr>
                <a:srgbClr val="000000"/>
              </a:buClr>
              <a:buSzPts val="2799"/>
              <a:buFont typeface="Arial"/>
              <a:buChar char="•"/>
            </a:pPr>
            <a:r>
              <a:rPr b="1" i="0" lang="en-US" sz="2799" u="none" cap="none" strike="noStrike">
                <a:solidFill>
                  <a:srgbClr val="000000"/>
                </a:solidFill>
                <a:latin typeface="Quattrocento"/>
                <a:ea typeface="Quattrocento"/>
                <a:cs typeface="Quattrocento"/>
                <a:sym typeface="Quattrocento"/>
              </a:rPr>
              <a:t>Database development and storage.</a:t>
            </a:r>
            <a:endParaRPr/>
          </a:p>
          <a:p>
            <a:pPr indent="-302260" lvl="1" marL="604519" marR="0" rtl="0" algn="l">
              <a:lnSpc>
                <a:spcPct val="140014"/>
              </a:lnSpc>
              <a:spcBef>
                <a:spcPts val="0"/>
              </a:spcBef>
              <a:spcAft>
                <a:spcPts val="0"/>
              </a:spcAft>
              <a:buClr>
                <a:srgbClr val="000000"/>
              </a:buClr>
              <a:buSzPts val="2799"/>
              <a:buFont typeface="Arial"/>
              <a:buChar char="•"/>
            </a:pPr>
            <a:r>
              <a:rPr b="1" i="0" lang="en-US" sz="2799" u="none" cap="none" strike="noStrike">
                <a:solidFill>
                  <a:srgbClr val="000000"/>
                </a:solidFill>
                <a:latin typeface="Quattrocento"/>
                <a:ea typeface="Quattrocento"/>
                <a:cs typeface="Quattrocento"/>
                <a:sym typeface="Quattrocento"/>
              </a:rPr>
              <a:t>Quality assurance and testing.</a:t>
            </a:r>
            <a:endParaRPr/>
          </a:p>
          <a:p>
            <a:pPr indent="0" lvl="0" marL="0" marR="0" rtl="0" algn="l">
              <a:lnSpc>
                <a:spcPct val="140014"/>
              </a:lnSpc>
              <a:spcBef>
                <a:spcPts val="0"/>
              </a:spcBef>
              <a:spcAft>
                <a:spcPts val="0"/>
              </a:spcAft>
              <a:buNone/>
            </a:pPr>
            <a:r>
              <a:t/>
            </a:r>
            <a:endParaRPr b="1" i="0" sz="2799" u="none" cap="none" strike="noStrike">
              <a:solidFill>
                <a:srgbClr val="000000"/>
              </a:solidFill>
              <a:latin typeface="Quattrocento"/>
              <a:ea typeface="Quattrocento"/>
              <a:cs typeface="Quattrocento"/>
              <a:sym typeface="Quattrocento"/>
            </a:endParaRPr>
          </a:p>
          <a:p>
            <a:pPr indent="0" lvl="0" marL="0" marR="0" rtl="0" algn="l">
              <a:lnSpc>
                <a:spcPct val="140014"/>
              </a:lnSpc>
              <a:spcBef>
                <a:spcPts val="0"/>
              </a:spcBef>
              <a:spcAft>
                <a:spcPts val="0"/>
              </a:spcAft>
              <a:buNone/>
            </a:pPr>
            <a:r>
              <a:t/>
            </a:r>
            <a:endParaRPr b="1" i="0" sz="2799" u="none" cap="none" strike="noStrike">
              <a:solidFill>
                <a:srgbClr val="000000"/>
              </a:solidFill>
              <a:latin typeface="Quattrocento"/>
              <a:ea typeface="Quattrocento"/>
              <a:cs typeface="Quattrocento"/>
              <a:sym typeface="Quattrocento"/>
            </a:endParaRPr>
          </a:p>
        </p:txBody>
      </p:sp>
      <p:sp>
        <p:nvSpPr>
          <p:cNvPr id="172" name="Google Shape;172;p6"/>
          <p:cNvSpPr txBox="1"/>
          <p:nvPr/>
        </p:nvSpPr>
        <p:spPr>
          <a:xfrm>
            <a:off x="1440992" y="2112154"/>
            <a:ext cx="2028239" cy="2212771"/>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1" i="0" lang="en-US" sz="2108" u="none" cap="none" strike="noStrike">
                <a:solidFill>
                  <a:srgbClr val="000000"/>
                </a:solidFill>
                <a:latin typeface="Quattrocento"/>
                <a:ea typeface="Quattrocento"/>
                <a:cs typeface="Quattrocento"/>
                <a:sym typeface="Quattrocento"/>
              </a:rPr>
              <a:t>Full Stack Developer, UI-UX design</a:t>
            </a:r>
            <a:endParaRPr/>
          </a:p>
          <a:p>
            <a:pPr indent="0" lvl="0" marL="0" marR="0" rtl="0" algn="ctr">
              <a:lnSpc>
                <a:spcPct val="139990"/>
              </a:lnSpc>
              <a:spcBef>
                <a:spcPts val="0"/>
              </a:spcBef>
              <a:spcAft>
                <a:spcPts val="0"/>
              </a:spcAft>
              <a:buNone/>
            </a:pPr>
            <a:r>
              <a:t/>
            </a:r>
            <a:endParaRPr b="1" i="0" sz="2108" u="none" cap="none" strike="noStrike">
              <a:solidFill>
                <a:srgbClr val="000000"/>
              </a:solidFill>
              <a:latin typeface="Quattrocento"/>
              <a:ea typeface="Quattrocento"/>
              <a:cs typeface="Quattrocento"/>
              <a:sym typeface="Quattrocento"/>
            </a:endParaRPr>
          </a:p>
          <a:p>
            <a:pPr indent="0" lvl="0" marL="0" marR="0" rtl="0" algn="ctr">
              <a:lnSpc>
                <a:spcPct val="139990"/>
              </a:lnSpc>
              <a:spcBef>
                <a:spcPts val="0"/>
              </a:spcBef>
              <a:spcAft>
                <a:spcPts val="0"/>
              </a:spcAft>
              <a:buNone/>
            </a:pPr>
            <a:r>
              <a:t/>
            </a:r>
            <a:endParaRPr b="1" i="0" sz="2108" u="none" cap="none" strike="noStrike">
              <a:solidFill>
                <a:srgbClr val="000000"/>
              </a:solidFill>
              <a:latin typeface="Quattrocento"/>
              <a:ea typeface="Quattrocento"/>
              <a:cs typeface="Quattrocento"/>
              <a:sym typeface="Quattrocento"/>
            </a:endParaRPr>
          </a:p>
          <a:p>
            <a:pPr indent="0" lvl="0" marL="0" marR="0" rtl="0" algn="ctr">
              <a:lnSpc>
                <a:spcPct val="139990"/>
              </a:lnSpc>
              <a:spcBef>
                <a:spcPts val="0"/>
              </a:spcBef>
              <a:spcAft>
                <a:spcPts val="0"/>
              </a:spcAft>
              <a:buNone/>
            </a:pPr>
            <a:r>
              <a:t/>
            </a:r>
            <a:endParaRPr b="1" i="0" sz="2108" u="none" cap="none" strike="noStrike">
              <a:solidFill>
                <a:srgbClr val="000000"/>
              </a:solidFill>
              <a:latin typeface="Quattrocento"/>
              <a:ea typeface="Quattrocento"/>
              <a:cs typeface="Quattrocento"/>
              <a:sym typeface="Quattrocento"/>
            </a:endParaRPr>
          </a:p>
        </p:txBody>
      </p:sp>
      <p:sp>
        <p:nvSpPr>
          <p:cNvPr id="173" name="Google Shape;173;p6"/>
          <p:cNvSpPr txBox="1"/>
          <p:nvPr/>
        </p:nvSpPr>
        <p:spPr>
          <a:xfrm>
            <a:off x="6382126" y="2094587"/>
            <a:ext cx="2257360" cy="19526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Scrum Master, UI-UX design, Documentation</a:t>
            </a:r>
            <a:endParaRPr/>
          </a:p>
          <a:p>
            <a:pPr indent="0" lvl="0" marL="0" marR="0" rtl="0" algn="ctr">
              <a:lnSpc>
                <a:spcPct val="159952"/>
              </a:lnSpc>
              <a:spcBef>
                <a:spcPts val="0"/>
              </a:spcBef>
              <a:spcAft>
                <a:spcPts val="0"/>
              </a:spcAft>
              <a:buNone/>
            </a:pPr>
            <a:r>
              <a:t/>
            </a:r>
            <a:endParaRPr b="1" i="0" sz="2100" u="none" cap="none" strike="noStrike">
              <a:solidFill>
                <a:srgbClr val="000000"/>
              </a:solidFill>
              <a:latin typeface="Quattrocento"/>
              <a:ea typeface="Quattrocento"/>
              <a:cs typeface="Quattrocento"/>
              <a:sym typeface="Quattrocento"/>
            </a:endParaRPr>
          </a:p>
          <a:p>
            <a:pPr indent="0" lvl="0" marL="0" marR="0" rtl="0" algn="ctr">
              <a:lnSpc>
                <a:spcPct val="159952"/>
              </a:lnSpc>
              <a:spcBef>
                <a:spcPts val="0"/>
              </a:spcBef>
              <a:spcAft>
                <a:spcPts val="0"/>
              </a:spcAft>
              <a:buNone/>
            </a:pPr>
            <a:r>
              <a:t/>
            </a:r>
            <a:endParaRPr b="1" i="0" sz="2100" u="none" cap="none" strike="noStrike">
              <a:solidFill>
                <a:srgbClr val="000000"/>
              </a:solidFill>
              <a:latin typeface="Quattrocento"/>
              <a:ea typeface="Quattrocento"/>
              <a:cs typeface="Quattrocento"/>
              <a:sym typeface="Quattrocento"/>
            </a:endParaRPr>
          </a:p>
        </p:txBody>
      </p:sp>
      <p:sp>
        <p:nvSpPr>
          <p:cNvPr id="174" name="Google Shape;174;p6"/>
          <p:cNvSpPr txBox="1"/>
          <p:nvPr/>
        </p:nvSpPr>
        <p:spPr>
          <a:xfrm>
            <a:off x="10777239" y="2162988"/>
            <a:ext cx="2907136" cy="16630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US" sz="2400" u="none" cap="none" strike="noStrike">
                <a:solidFill>
                  <a:srgbClr val="000000"/>
                </a:solidFill>
                <a:latin typeface="Quattrocento"/>
                <a:ea typeface="Quattrocento"/>
                <a:cs typeface="Quattrocento"/>
                <a:sym typeface="Quattrocento"/>
              </a:rPr>
              <a:t>Back-End Developer, QA</a:t>
            </a:r>
            <a:endParaRPr/>
          </a:p>
          <a:p>
            <a:pPr indent="0" lvl="0" marL="0" marR="0" rtl="0" algn="ctr">
              <a:lnSpc>
                <a:spcPct val="139958"/>
              </a:lnSpc>
              <a:spcBef>
                <a:spcPts val="0"/>
              </a:spcBef>
              <a:spcAft>
                <a:spcPts val="0"/>
              </a:spcAft>
              <a:buNone/>
            </a:pPr>
            <a:r>
              <a:t/>
            </a:r>
            <a:endParaRPr b="1" i="0" sz="2400" u="none" cap="none" strike="noStrike">
              <a:solidFill>
                <a:srgbClr val="000000"/>
              </a:solidFill>
              <a:latin typeface="Quattrocento"/>
              <a:ea typeface="Quattrocento"/>
              <a:cs typeface="Quattrocento"/>
              <a:sym typeface="Quattrocento"/>
            </a:endParaRPr>
          </a:p>
          <a:p>
            <a:pPr indent="0" lvl="0" marL="0" marR="0" rtl="0" algn="ctr">
              <a:lnSpc>
                <a:spcPct val="139958"/>
              </a:lnSpc>
              <a:spcBef>
                <a:spcPts val="0"/>
              </a:spcBef>
              <a:spcAft>
                <a:spcPts val="0"/>
              </a:spcAft>
              <a:buNone/>
            </a:pPr>
            <a:r>
              <a:t/>
            </a:r>
            <a:endParaRPr b="1" i="0" sz="2400" u="none" cap="none" strike="noStrike">
              <a:solidFill>
                <a:srgbClr val="000000"/>
              </a:solidFill>
              <a:latin typeface="Quattrocento"/>
              <a:ea typeface="Quattrocento"/>
              <a:cs typeface="Quattrocento"/>
              <a:sym typeface="Quattrocento"/>
            </a:endParaRPr>
          </a:p>
        </p:txBody>
      </p:sp>
      <p:sp>
        <p:nvSpPr>
          <p:cNvPr id="175" name="Google Shape;175;p6"/>
          <p:cNvSpPr txBox="1"/>
          <p:nvPr/>
        </p:nvSpPr>
        <p:spPr>
          <a:xfrm>
            <a:off x="14904274" y="2310628"/>
            <a:ext cx="2596399" cy="8248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US" sz="2400" u="none" cap="none" strike="noStrike">
                <a:solidFill>
                  <a:srgbClr val="000000"/>
                </a:solidFill>
                <a:latin typeface="Quattrocento"/>
                <a:ea typeface="Quattrocento"/>
                <a:cs typeface="Quattrocento"/>
                <a:sym typeface="Quattrocento"/>
              </a:rPr>
              <a:t>Front-End Developers </a:t>
            </a:r>
            <a:endParaRPr/>
          </a:p>
        </p:txBody>
      </p:sp>
      <p:sp>
        <p:nvSpPr>
          <p:cNvPr id="176" name="Google Shape;176;p6"/>
          <p:cNvSpPr/>
          <p:nvPr/>
        </p:nvSpPr>
        <p:spPr>
          <a:xfrm>
            <a:off x="14795766" y="2070595"/>
            <a:ext cx="2813416" cy="1176519"/>
          </a:xfrm>
          <a:custGeom>
            <a:rect b="b" l="l" r="r" t="t"/>
            <a:pathLst>
              <a:path extrusionOk="0" h="1176519" w="2813416">
                <a:moveTo>
                  <a:pt x="0" y="0"/>
                </a:moveTo>
                <a:lnTo>
                  <a:pt x="2813415" y="0"/>
                </a:lnTo>
                <a:lnTo>
                  <a:pt x="2813415" y="1176520"/>
                </a:lnTo>
                <a:lnTo>
                  <a:pt x="0" y="1176520"/>
                </a:lnTo>
                <a:lnTo>
                  <a:pt x="0" y="0"/>
                </a:lnTo>
                <a:close/>
              </a:path>
            </a:pathLst>
          </a:custGeom>
          <a:blipFill rotWithShape="1">
            <a:blip r:embed="rId4">
              <a:alphaModFix/>
            </a:blip>
            <a:stretch>
              <a:fillRect b="0" l="0" r="0" t="0"/>
            </a:stretch>
          </a:blipFill>
          <a:ln>
            <a:noFill/>
          </a:ln>
        </p:spPr>
      </p:sp>
      <p:sp>
        <p:nvSpPr>
          <p:cNvPr id="177" name="Google Shape;177;p6"/>
          <p:cNvSpPr txBox="1"/>
          <p:nvPr/>
        </p:nvSpPr>
        <p:spPr>
          <a:xfrm>
            <a:off x="14762622" y="3554592"/>
            <a:ext cx="3072872" cy="3957955"/>
          </a:xfrm>
          <a:prstGeom prst="rect">
            <a:avLst/>
          </a:prstGeom>
          <a:noFill/>
          <a:ln>
            <a:noFill/>
          </a:ln>
        </p:spPr>
        <p:txBody>
          <a:bodyPr anchorCtr="0" anchor="t" bIns="0" lIns="0" spcFirstLastPara="1" rIns="0" wrap="square" tIns="0">
            <a:spAutoFit/>
          </a:bodyPr>
          <a:lstStyle/>
          <a:p>
            <a:pPr indent="-302260" lvl="1" marL="604519" marR="0" rtl="0" algn="l">
              <a:lnSpc>
                <a:spcPct val="140014"/>
              </a:lnSpc>
              <a:spcBef>
                <a:spcPts val="0"/>
              </a:spcBef>
              <a:spcAft>
                <a:spcPts val="0"/>
              </a:spcAft>
              <a:buClr>
                <a:srgbClr val="000000"/>
              </a:buClr>
              <a:buSzPts val="2799"/>
              <a:buFont typeface="Arial"/>
              <a:buChar char="•"/>
            </a:pPr>
            <a:r>
              <a:rPr b="1" i="0" lang="en-US" sz="2799" u="none" cap="none" strike="noStrike">
                <a:solidFill>
                  <a:srgbClr val="000000"/>
                </a:solidFill>
                <a:latin typeface="Quattrocento"/>
                <a:ea typeface="Quattrocento"/>
                <a:cs typeface="Quattrocento"/>
                <a:sym typeface="Quattrocento"/>
              </a:rPr>
              <a:t>Create a responsive web interface using React, Tailwind and Material-UI</a:t>
            </a:r>
            <a:endParaRPr/>
          </a:p>
          <a:p>
            <a:pPr indent="0" lvl="0" marL="0" marR="0" rtl="0" algn="l">
              <a:lnSpc>
                <a:spcPct val="140014"/>
              </a:lnSpc>
              <a:spcBef>
                <a:spcPts val="0"/>
              </a:spcBef>
              <a:spcAft>
                <a:spcPts val="0"/>
              </a:spcAft>
              <a:buNone/>
            </a:pPr>
            <a:r>
              <a:t/>
            </a:r>
            <a:endParaRPr b="1" i="0" sz="2799" u="none" cap="none" strike="noStrike">
              <a:solidFill>
                <a:srgbClr val="000000"/>
              </a:solidFill>
              <a:latin typeface="Quattrocento"/>
              <a:ea typeface="Quattrocento"/>
              <a:cs typeface="Quattrocento"/>
              <a:sym typeface="Quattrocento"/>
            </a:endParaRPr>
          </a:p>
          <a:p>
            <a:pPr indent="0" lvl="0" marL="0" marR="0" rtl="0" algn="l">
              <a:lnSpc>
                <a:spcPct val="140014"/>
              </a:lnSpc>
              <a:spcBef>
                <a:spcPts val="0"/>
              </a:spcBef>
              <a:spcAft>
                <a:spcPts val="0"/>
              </a:spcAft>
              <a:buNone/>
            </a:pPr>
            <a:r>
              <a:t/>
            </a:r>
            <a:endParaRPr b="1" i="0" sz="2799" u="none" cap="none" strike="noStrike">
              <a:solidFill>
                <a:srgbClr val="000000"/>
              </a:solidFill>
              <a:latin typeface="Quattrocento"/>
              <a:ea typeface="Quattrocento"/>
              <a:cs typeface="Quattrocento"/>
              <a:sym typeface="Quattrocen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183" name="Google Shape;183;p7"/>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grpSp>
        <p:nvGrpSpPr>
          <p:cNvPr id="184" name="Google Shape;184;p7"/>
          <p:cNvGrpSpPr/>
          <p:nvPr/>
        </p:nvGrpSpPr>
        <p:grpSpPr>
          <a:xfrm>
            <a:off x="1028700" y="2287479"/>
            <a:ext cx="16596180" cy="4599202"/>
            <a:chOff x="0" y="-57150"/>
            <a:chExt cx="4371010" cy="1211313"/>
          </a:xfrm>
        </p:grpSpPr>
        <p:sp>
          <p:nvSpPr>
            <p:cNvPr id="185" name="Google Shape;185;p7"/>
            <p:cNvSpPr/>
            <p:nvPr/>
          </p:nvSpPr>
          <p:spPr>
            <a:xfrm>
              <a:off x="0" y="0"/>
              <a:ext cx="4371010" cy="1154163"/>
            </a:xfrm>
            <a:custGeom>
              <a:rect b="b" l="l" r="r" t="t"/>
              <a:pathLst>
                <a:path extrusionOk="0" h="1154163" w="4371010">
                  <a:moveTo>
                    <a:pt x="0" y="0"/>
                  </a:moveTo>
                  <a:lnTo>
                    <a:pt x="4371010" y="0"/>
                  </a:lnTo>
                  <a:lnTo>
                    <a:pt x="4371010" y="1154163"/>
                  </a:lnTo>
                  <a:lnTo>
                    <a:pt x="0" y="1154163"/>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186" name="Google Shape;186;p7"/>
            <p:cNvSpPr txBox="1"/>
            <p:nvPr/>
          </p:nvSpPr>
          <p:spPr>
            <a:xfrm>
              <a:off x="0" y="-57150"/>
              <a:ext cx="4371010" cy="1211313"/>
            </a:xfrm>
            <a:prstGeom prst="rect">
              <a:avLst/>
            </a:prstGeom>
            <a:noFill/>
            <a:ln>
              <a:noFill/>
            </a:ln>
          </p:spPr>
          <p:txBody>
            <a:bodyPr anchorCtr="0" anchor="ctr" bIns="50800" lIns="50800" spcFirstLastPara="1" rIns="50800" wrap="square" tIns="50800">
              <a:noAutofit/>
            </a:bodyPr>
            <a:lstStyle/>
            <a:p>
              <a:pPr indent="-280669" lvl="1" marL="561337" marR="0" rtl="0" algn="l">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Quattrocento"/>
                  <a:ea typeface="Quattrocento"/>
                  <a:cs typeface="Quattrocento"/>
                  <a:sym typeface="Quattrocento"/>
                </a:rPr>
                <a:t>Provide Top News Stories in a banner like fashion </a:t>
              </a:r>
              <a:endParaRPr/>
            </a:p>
            <a:p>
              <a:pPr indent="-280669" lvl="1" marL="561337" marR="0" rtl="0" algn="l">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Quattrocento"/>
                  <a:ea typeface="Quattrocento"/>
                  <a:cs typeface="Quattrocento"/>
                  <a:sym typeface="Quattrocento"/>
                </a:rPr>
                <a:t>Widgets</a:t>
              </a:r>
              <a:endParaRPr/>
            </a:p>
            <a:p>
              <a:pPr indent="-280669" lvl="1" marL="561337" marR="0" rtl="0" algn="l">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Quattrocento"/>
                  <a:ea typeface="Quattrocento"/>
                  <a:cs typeface="Quattrocento"/>
                  <a:sym typeface="Quattrocento"/>
                </a:rPr>
                <a:t>Categories </a:t>
              </a:r>
              <a:endParaRPr/>
            </a:p>
            <a:p>
              <a:pPr indent="-280669" lvl="1" marL="561337"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Quattrocento"/>
                  <a:ea typeface="Quattrocento"/>
                  <a:cs typeface="Quattrocento"/>
                  <a:sym typeface="Quattrocento"/>
                </a:rPr>
                <a:t>Headline Page</a:t>
              </a:r>
              <a:endParaRPr/>
            </a:p>
            <a:p>
              <a:pPr indent="-280669" lvl="1" marL="561337" marR="0" rtl="0" algn="l">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Quattrocento"/>
                  <a:ea typeface="Quattrocento"/>
                  <a:cs typeface="Quattrocento"/>
                  <a:sym typeface="Quattrocento"/>
                </a:rPr>
                <a:t>Summary Page  </a:t>
              </a:r>
              <a:endParaRPr/>
            </a:p>
            <a:p>
              <a:pPr indent="-280669" lvl="1" marL="561337" marR="0" rtl="0" algn="l">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Quattrocento"/>
                  <a:ea typeface="Quattrocento"/>
                  <a:cs typeface="Quattrocento"/>
                  <a:sym typeface="Quattrocento"/>
                </a:rPr>
                <a:t>Sources </a:t>
              </a:r>
              <a:endParaRPr/>
            </a:p>
            <a:p>
              <a:pPr indent="-280669" lvl="1" marL="561337" marR="0" rtl="0" algn="l">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Quattrocento"/>
                  <a:ea typeface="Quattrocento"/>
                  <a:cs typeface="Quattrocento"/>
                  <a:sym typeface="Quattrocento"/>
                </a:rPr>
                <a:t>Real Time News Updates</a:t>
              </a:r>
              <a:endParaRPr/>
            </a:p>
            <a:p>
              <a:pPr indent="-280669" lvl="1" marL="561337" marR="0" rtl="0" algn="l">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Quattrocento"/>
                  <a:ea typeface="Quattrocento"/>
                  <a:cs typeface="Quattrocento"/>
                  <a:sym typeface="Quattrocento"/>
                </a:rPr>
                <a:t>Search functionality</a:t>
              </a:r>
              <a:endParaRPr/>
            </a:p>
            <a:p>
              <a:pPr indent="0" lvl="0" marL="0" marR="0" rtl="0" algn="ctr">
                <a:lnSpc>
                  <a:spcPct val="140015"/>
                </a:lnSpc>
                <a:spcBef>
                  <a:spcPts val="0"/>
                </a:spcBef>
                <a:spcAft>
                  <a:spcPts val="0"/>
                </a:spcAft>
                <a:buNone/>
              </a:pPr>
              <a:r>
                <a:t/>
              </a:r>
              <a:endParaRPr b="1" i="0" sz="2599" u="none" cap="none" strike="noStrike">
                <a:solidFill>
                  <a:srgbClr val="000000"/>
                </a:solidFill>
                <a:latin typeface="Quattrocento"/>
                <a:ea typeface="Quattrocento"/>
                <a:cs typeface="Quattrocento"/>
                <a:sym typeface="Quattrocento"/>
              </a:endParaRPr>
            </a:p>
          </p:txBody>
        </p:sp>
      </p:grpSp>
      <p:sp>
        <p:nvSpPr>
          <p:cNvPr id="187" name="Google Shape;187;p7"/>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188" name="Google Shape;188;p7"/>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189" name="Google Shape;189;p7"/>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05</a:t>
            </a:r>
            <a:endParaRPr/>
          </a:p>
        </p:txBody>
      </p:sp>
      <p:sp>
        <p:nvSpPr>
          <p:cNvPr id="190" name="Google Shape;190;p7"/>
          <p:cNvSpPr txBox="1"/>
          <p:nvPr/>
        </p:nvSpPr>
        <p:spPr>
          <a:xfrm>
            <a:off x="1028700" y="1034170"/>
            <a:ext cx="9635744" cy="95313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5600" u="none" cap="none" strike="noStrike">
                <a:solidFill>
                  <a:srgbClr val="000000"/>
                </a:solidFill>
                <a:latin typeface="Playfair Display"/>
                <a:ea typeface="Playfair Display"/>
                <a:cs typeface="Playfair Display"/>
                <a:sym typeface="Playfair Display"/>
              </a:rPr>
              <a:t>Functional Requirements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196" name="Google Shape;196;p8"/>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grpSp>
        <p:nvGrpSpPr>
          <p:cNvPr id="197" name="Google Shape;197;p8"/>
          <p:cNvGrpSpPr/>
          <p:nvPr/>
        </p:nvGrpSpPr>
        <p:grpSpPr>
          <a:xfrm>
            <a:off x="1028700" y="2513264"/>
            <a:ext cx="16622001" cy="7310766"/>
            <a:chOff x="0" y="-57150"/>
            <a:chExt cx="4377811" cy="1925469"/>
          </a:xfrm>
        </p:grpSpPr>
        <p:sp>
          <p:nvSpPr>
            <p:cNvPr id="198" name="Google Shape;198;p8"/>
            <p:cNvSpPr/>
            <p:nvPr/>
          </p:nvSpPr>
          <p:spPr>
            <a:xfrm>
              <a:off x="0" y="0"/>
              <a:ext cx="4377811" cy="1868319"/>
            </a:xfrm>
            <a:custGeom>
              <a:rect b="b" l="l" r="r" t="t"/>
              <a:pathLst>
                <a:path extrusionOk="0" h="1868319" w="4377811">
                  <a:moveTo>
                    <a:pt x="0" y="0"/>
                  </a:moveTo>
                  <a:lnTo>
                    <a:pt x="4377811" y="0"/>
                  </a:lnTo>
                  <a:lnTo>
                    <a:pt x="4377811" y="1868319"/>
                  </a:lnTo>
                  <a:lnTo>
                    <a:pt x="0" y="1868319"/>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199" name="Google Shape;199;p8"/>
            <p:cNvSpPr txBox="1"/>
            <p:nvPr/>
          </p:nvSpPr>
          <p:spPr>
            <a:xfrm>
              <a:off x="0" y="-57150"/>
              <a:ext cx="4377811" cy="1925469"/>
            </a:xfrm>
            <a:prstGeom prst="rect">
              <a:avLst/>
            </a:prstGeom>
            <a:noFill/>
            <a:ln>
              <a:noFill/>
            </a:ln>
          </p:spPr>
          <p:txBody>
            <a:bodyPr anchorCtr="0" anchor="ctr" bIns="50800" lIns="50800" spcFirstLastPara="1" rIns="50800" wrap="square" tIns="50800">
              <a:noAutofit/>
            </a:bodyPr>
            <a:lstStyle/>
            <a:p>
              <a:pPr indent="-226695" lvl="1" marL="45339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System’s Quality Attributes: </a:t>
              </a:r>
              <a:endParaRPr/>
            </a:p>
            <a:p>
              <a:pPr indent="-302260" lvl="2" marL="90678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The website should be able to respond quickly to user requests, for example, page loading time should be within 3 seconds.</a:t>
              </a:r>
              <a:endParaRPr/>
            </a:p>
            <a:p>
              <a:pPr indent="-302260" lvl="2" marL="90678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Backend services need to efficiently integrate and process data from different sources to ensure real-time and accurate data.</a:t>
              </a:r>
              <a:endParaRPr/>
            </a:p>
            <a:p>
              <a:pPr indent="-302260" lvl="2" marL="90678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Optimize for high concurrency access to ensure stable operation even during peak user access periods.</a:t>
              </a:r>
              <a:endParaRPr/>
            </a:p>
            <a:p>
              <a:pPr indent="-226695" lvl="1" marL="45339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Compliance and Legal Requirements: </a:t>
              </a:r>
              <a:endParaRPr/>
            </a:p>
            <a:p>
              <a:pPr indent="-302260" lvl="2" marL="90678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Comply with relevant data protection regulations (such as GDPR).</a:t>
              </a:r>
              <a:endParaRPr/>
            </a:p>
            <a:p>
              <a:pPr indent="-302260" lvl="2" marL="90678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Ensure that all news content and references comply with legal requirements for copyright and intellectual property.</a:t>
              </a:r>
              <a:endParaRPr/>
            </a:p>
            <a:p>
              <a:pPr indent="-226695" lvl="1" marL="45339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Scalability</a:t>
              </a:r>
              <a:endParaRPr/>
            </a:p>
            <a:p>
              <a:pPr indent="-302260" lvl="2" marL="90678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The website architecture should support both horizontal and vertical scalability to accommodate the increase in user volume and data volume.</a:t>
              </a:r>
              <a:endParaRPr/>
            </a:p>
            <a:p>
              <a:pPr indent="-302260" lvl="2" marL="90678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Use modern technologies such as micro service architecture to independently expand different parts of the website.</a:t>
              </a:r>
              <a:endParaRPr/>
            </a:p>
            <a:p>
              <a:pPr indent="-226695" lvl="1" marL="45339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Data Integration and Management: </a:t>
              </a:r>
              <a:endParaRPr/>
            </a:p>
            <a:p>
              <a:pPr indent="-302260" lvl="2" marL="90678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Ensure that data integrated from various sources can be accurately classified, stored, and retrieved.</a:t>
              </a:r>
              <a:endParaRPr/>
            </a:p>
            <a:p>
              <a:pPr indent="-302260" lvl="2" marL="90678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Implement efficient data caching strategies to reduce database pressure and improve response speed.</a:t>
              </a:r>
              <a:endParaRPr/>
            </a:p>
            <a:p>
              <a:pPr indent="-226695" lvl="1" marL="45339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Disaster Recovery and Backup: </a:t>
              </a:r>
              <a:endParaRPr/>
            </a:p>
            <a:p>
              <a:pPr indent="-302260" lvl="2" marL="90678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Develop and implement a disaster recovery plan to ensure rapid service recovery when the data center failure.</a:t>
              </a:r>
              <a:endParaRPr/>
            </a:p>
            <a:p>
              <a:pPr indent="-302260" lvl="2" marL="906780" marR="0" rtl="0" algn="l">
                <a:lnSpc>
                  <a:spcPct val="140000"/>
                </a:lnSpc>
                <a:spcBef>
                  <a:spcPts val="0"/>
                </a:spcBef>
                <a:spcAft>
                  <a:spcPts val="0"/>
                </a:spcAft>
                <a:buClr>
                  <a:srgbClr val="000000"/>
                </a:buClr>
                <a:buSzPts val="2100"/>
                <a:buFont typeface="Arial"/>
                <a:buChar char="⚬"/>
              </a:pPr>
              <a:r>
                <a:rPr b="0" i="0" lang="en-US" sz="2100" u="none" cap="none" strike="noStrike">
                  <a:solidFill>
                    <a:srgbClr val="000000"/>
                  </a:solidFill>
                  <a:latin typeface="Quattrocento"/>
                  <a:ea typeface="Quattrocento"/>
                  <a:cs typeface="Quattrocento"/>
                  <a:sym typeface="Quattrocento"/>
                </a:rPr>
                <a:t>Regularly backup website data and configuration to ensure quick recovery in case of data loss or damage.</a:t>
              </a:r>
              <a:endParaRPr/>
            </a:p>
            <a:p>
              <a:pPr indent="0" lvl="0" marL="0" marR="0" rtl="0" algn="l">
                <a:lnSpc>
                  <a:spcPct val="140000"/>
                </a:lnSpc>
                <a:spcBef>
                  <a:spcPts val="0"/>
                </a:spcBef>
                <a:spcAft>
                  <a:spcPts val="0"/>
                </a:spcAft>
                <a:buNone/>
              </a:pPr>
              <a:r>
                <a:t/>
              </a:r>
              <a:endParaRPr b="0" i="0" sz="2100" u="none" cap="none" strike="noStrike">
                <a:solidFill>
                  <a:srgbClr val="000000"/>
                </a:solidFill>
                <a:latin typeface="Quattrocento"/>
                <a:ea typeface="Quattrocento"/>
                <a:cs typeface="Quattrocento"/>
                <a:sym typeface="Quattrocento"/>
              </a:endParaRPr>
            </a:p>
          </p:txBody>
        </p:sp>
      </p:grpSp>
      <p:sp>
        <p:nvSpPr>
          <p:cNvPr id="200" name="Google Shape;200;p8"/>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201" name="Google Shape;201;p8"/>
          <p:cNvSpPr txBox="1"/>
          <p:nvPr/>
        </p:nvSpPr>
        <p:spPr>
          <a:xfrm>
            <a:off x="6635813" y="653415"/>
            <a:ext cx="5016374" cy="3752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High Level Project Requirements</a:t>
            </a:r>
            <a:endParaRPr/>
          </a:p>
        </p:txBody>
      </p:sp>
      <p:sp>
        <p:nvSpPr>
          <p:cNvPr id="202" name="Google Shape;202;p8"/>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203" name="Google Shape;203;p8"/>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05</a:t>
            </a:r>
            <a:endParaRPr/>
          </a:p>
        </p:txBody>
      </p:sp>
      <p:sp>
        <p:nvSpPr>
          <p:cNvPr id="204" name="Google Shape;204;p8"/>
          <p:cNvSpPr txBox="1"/>
          <p:nvPr/>
        </p:nvSpPr>
        <p:spPr>
          <a:xfrm>
            <a:off x="1028700" y="1034170"/>
            <a:ext cx="11794549" cy="95313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5600" u="none" cap="none" strike="noStrike">
                <a:solidFill>
                  <a:srgbClr val="000000"/>
                </a:solidFill>
                <a:latin typeface="Playfair Display"/>
                <a:ea typeface="Playfair Display"/>
                <a:cs typeface="Playfair Display"/>
                <a:sym typeface="Playfair Display"/>
              </a:rPr>
              <a:t>Non - Functional Requirements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09" l="0" r="0" t="-15110"/>
            </a:stretch>
          </a:blipFill>
          <a:ln>
            <a:noFill/>
          </a:ln>
        </p:spPr>
      </p:sp>
      <p:cxnSp>
        <p:nvCxnSpPr>
          <p:cNvPr id="210" name="Google Shape;210;p9"/>
          <p:cNvCxnSpPr/>
          <p:nvPr/>
        </p:nvCxnSpPr>
        <p:spPr>
          <a:xfrm>
            <a:off x="1028700" y="1009650"/>
            <a:ext cx="16230600" cy="19050"/>
          </a:xfrm>
          <a:prstGeom prst="straightConnector1">
            <a:avLst/>
          </a:prstGeom>
          <a:noFill/>
          <a:ln cap="flat" cmpd="sng" w="38100">
            <a:solidFill>
              <a:srgbClr val="000000"/>
            </a:solidFill>
            <a:prstDash val="solid"/>
            <a:round/>
            <a:headEnd len="sm" w="sm" type="none"/>
            <a:tailEnd len="sm" w="sm" type="none"/>
          </a:ln>
        </p:spPr>
      </p:cxnSp>
      <p:sp>
        <p:nvSpPr>
          <p:cNvPr id="211" name="Google Shape;211;p9"/>
          <p:cNvSpPr txBox="1"/>
          <p:nvPr/>
        </p:nvSpPr>
        <p:spPr>
          <a:xfrm>
            <a:off x="1028700" y="615315"/>
            <a:ext cx="3266434" cy="37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NewsVerse</a:t>
            </a:r>
            <a:endParaRPr/>
          </a:p>
        </p:txBody>
      </p:sp>
      <p:sp>
        <p:nvSpPr>
          <p:cNvPr id="212" name="Google Shape;212;p9"/>
          <p:cNvSpPr txBox="1"/>
          <p:nvPr/>
        </p:nvSpPr>
        <p:spPr>
          <a:xfrm>
            <a:off x="11997892" y="615315"/>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Tuesday, October 8, 2024</a:t>
            </a:r>
            <a:endParaRPr/>
          </a:p>
        </p:txBody>
      </p:sp>
      <p:sp>
        <p:nvSpPr>
          <p:cNvPr id="213" name="Google Shape;213;p9"/>
          <p:cNvSpPr txBox="1"/>
          <p:nvPr/>
        </p:nvSpPr>
        <p:spPr>
          <a:xfrm>
            <a:off x="11997892" y="9201150"/>
            <a:ext cx="5261408" cy="37528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100" u="none" cap="none" strike="noStrike">
                <a:solidFill>
                  <a:srgbClr val="000000"/>
                </a:solidFill>
                <a:latin typeface="Quattrocento"/>
                <a:ea typeface="Quattrocento"/>
                <a:cs typeface="Quattrocento"/>
                <a:sym typeface="Quattrocento"/>
              </a:rPr>
              <a:t>page 06</a:t>
            </a:r>
            <a:endParaRPr/>
          </a:p>
        </p:txBody>
      </p:sp>
      <p:sp>
        <p:nvSpPr>
          <p:cNvPr id="214" name="Google Shape;214;p9"/>
          <p:cNvSpPr txBox="1"/>
          <p:nvPr/>
        </p:nvSpPr>
        <p:spPr>
          <a:xfrm>
            <a:off x="747127" y="942975"/>
            <a:ext cx="17259300" cy="293433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600" u="none" cap="none" strike="noStrike">
                <a:solidFill>
                  <a:srgbClr val="000000"/>
                </a:solidFill>
                <a:latin typeface="Playfair Display"/>
                <a:ea typeface="Playfair Display"/>
                <a:cs typeface="Playfair Display"/>
                <a:sym typeface="Playfair Display"/>
              </a:rPr>
              <a:t>Updates on GUI or API Designs</a:t>
            </a:r>
            <a:endParaRPr/>
          </a:p>
          <a:p>
            <a:pPr indent="0" lvl="0" marL="0" marR="0" rtl="0" algn="ctr">
              <a:lnSpc>
                <a:spcPct val="140000"/>
              </a:lnSpc>
              <a:spcBef>
                <a:spcPts val="0"/>
              </a:spcBef>
              <a:spcAft>
                <a:spcPts val="0"/>
              </a:spcAft>
              <a:buNone/>
            </a:pPr>
            <a:r>
              <a:t/>
            </a:r>
            <a:endParaRPr b="1" i="0" sz="5600" u="none" cap="none" strike="noStrike">
              <a:solidFill>
                <a:srgbClr val="000000"/>
              </a:solidFill>
              <a:latin typeface="Playfair Display"/>
              <a:ea typeface="Playfair Display"/>
              <a:cs typeface="Playfair Display"/>
              <a:sym typeface="Playfair Display"/>
            </a:endParaRPr>
          </a:p>
          <a:p>
            <a:pPr indent="0" lvl="0" marL="0" marR="0" rtl="0" algn="ctr">
              <a:lnSpc>
                <a:spcPct val="140000"/>
              </a:lnSpc>
              <a:spcBef>
                <a:spcPts val="0"/>
              </a:spcBef>
              <a:spcAft>
                <a:spcPts val="0"/>
              </a:spcAft>
              <a:buNone/>
            </a:pPr>
            <a:r>
              <a:t/>
            </a:r>
            <a:endParaRPr b="1" i="0" sz="5600" u="none" cap="none" strike="noStrike">
              <a:solidFill>
                <a:srgbClr val="000000"/>
              </a:solidFill>
              <a:latin typeface="Playfair Display"/>
              <a:ea typeface="Playfair Display"/>
              <a:cs typeface="Playfair Display"/>
              <a:sym typeface="Playfair Display"/>
            </a:endParaRPr>
          </a:p>
        </p:txBody>
      </p:sp>
      <p:sp>
        <p:nvSpPr>
          <p:cNvPr id="215" name="Google Shape;215;p9"/>
          <p:cNvSpPr txBox="1"/>
          <p:nvPr/>
        </p:nvSpPr>
        <p:spPr>
          <a:xfrm>
            <a:off x="1028700" y="2090420"/>
            <a:ext cx="16793791" cy="7486015"/>
          </a:xfrm>
          <a:prstGeom prst="rect">
            <a:avLst/>
          </a:prstGeom>
          <a:noFill/>
          <a:ln>
            <a:noFill/>
          </a:ln>
        </p:spPr>
        <p:txBody>
          <a:bodyPr anchorCtr="0" anchor="t" bIns="0" lIns="0" spcFirstLastPara="1" rIns="0" wrap="square" tIns="0">
            <a:spAutoFit/>
          </a:bodyPr>
          <a:lstStyle/>
          <a:p>
            <a:pPr indent="-269873" lvl="1" marL="539748"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High level Interface API Design</a:t>
            </a:r>
            <a:endParaRPr/>
          </a:p>
          <a:p>
            <a:pPr indent="-359831" lvl="2" marL="1079496"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Front-end React</a:t>
            </a:r>
            <a:endParaRPr/>
          </a:p>
          <a:p>
            <a:pPr indent="-404810" lvl="3" marL="1619244"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The communication with the backend will be via the REST API.</a:t>
            </a:r>
            <a:endParaRPr/>
          </a:p>
          <a:p>
            <a:pPr indent="-404810" lvl="3" marL="1619244"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For the front-end design Material UI will be utilized. </a:t>
            </a:r>
            <a:endParaRPr/>
          </a:p>
          <a:p>
            <a:pPr indent="-404810" lvl="3" marL="1619244"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The implementation of dynamic effect will be leveraged by GitHub</a:t>
            </a:r>
            <a:endParaRPr/>
          </a:p>
          <a:p>
            <a:pPr indent="-359831" lvl="2" marL="1079496"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Data Design</a:t>
            </a:r>
            <a:endParaRPr/>
          </a:p>
          <a:p>
            <a:pPr indent="-404810" lvl="3" marL="1619244"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The communication between front-end and back-end only involves reading the data from the database.</a:t>
            </a:r>
            <a:endParaRPr/>
          </a:p>
          <a:p>
            <a:pPr indent="-404810" lvl="3" marL="1619244"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Each API endpoint follows the schemas of the tables in DynamoDB it requests. Validate the input and output to ensure it is aligned with the required formats.</a:t>
            </a:r>
            <a:endParaRPr/>
          </a:p>
          <a:p>
            <a:pPr indent="-404810" lvl="3" marL="1619244"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The APIs have to handle errors and return it with the corresponding messages when it occurs.</a:t>
            </a:r>
            <a:endParaRPr/>
          </a:p>
          <a:p>
            <a:pPr indent="-359831" lvl="2" marL="1079496"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Performance</a:t>
            </a:r>
            <a:endParaRPr/>
          </a:p>
          <a:p>
            <a:pPr indent="-404810" lvl="3" marL="1619244"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Apply caching for frequently accessed endpoints and rate limitation to prevent over requesting to optimize performance.</a:t>
            </a:r>
            <a:endParaRPr/>
          </a:p>
          <a:p>
            <a:pPr indent="-404810" lvl="3" marL="1619244"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Timeout limit on per API request.</a:t>
            </a:r>
            <a:endParaRPr/>
          </a:p>
          <a:p>
            <a:pPr indent="-359831" lvl="2" marL="1079496"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Testing</a:t>
            </a:r>
            <a:endParaRPr/>
          </a:p>
          <a:p>
            <a:pPr indent="-404810" lvl="3" marL="1619244"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Quattrocento"/>
                <a:ea typeface="Quattrocento"/>
                <a:cs typeface="Quattrocento"/>
                <a:sym typeface="Quattrocento"/>
              </a:rPr>
              <a:t>Perform unit testing and integration testing to ensure the quality of the endpoint and its operation.</a:t>
            </a:r>
            <a:endParaRPr/>
          </a:p>
          <a:p>
            <a:pPr indent="0" lvl="0" marL="0" marR="0" rtl="0" algn="l">
              <a:lnSpc>
                <a:spcPct val="156822"/>
              </a:lnSpc>
              <a:spcBef>
                <a:spcPts val="0"/>
              </a:spcBef>
              <a:spcAft>
                <a:spcPts val="0"/>
              </a:spcAft>
              <a:buNone/>
            </a:pPr>
            <a:r>
              <a:t/>
            </a:r>
            <a:endParaRPr b="0" i="0" sz="2499" u="none" cap="none" strike="noStrike">
              <a:solidFill>
                <a:srgbClr val="000000"/>
              </a:solidFill>
              <a:latin typeface="Quattrocento"/>
              <a:ea typeface="Quattrocento"/>
              <a:cs typeface="Quattrocento"/>
              <a:sym typeface="Quattrocen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